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20" name="Shape 220"/>
          <p:cNvSpPr/>
          <p:nvPr>
            <p:ph type="sldImg"/>
          </p:nvPr>
        </p:nvSpPr>
        <p:spPr>
          <a:xfrm>
            <a:off x="1143000" y="685800"/>
            <a:ext cx="4572000" cy="3429000"/>
          </a:xfrm>
          <a:prstGeom prst="rect">
            <a:avLst/>
          </a:prstGeom>
        </p:spPr>
        <p:txBody>
          <a:bodyPr/>
          <a:lstStyle/>
          <a:p>
            <a:pPr/>
          </a:p>
        </p:txBody>
      </p:sp>
      <p:sp>
        <p:nvSpPr>
          <p:cNvPr id="221" name="Shape 22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p:spTree>
      <p:nvGrpSpPr>
        <p:cNvPr id="1" name=""/>
        <p:cNvGrpSpPr/>
        <p:nvPr/>
      </p:nvGrpSpPr>
      <p:grpSpPr>
        <a:xfrm>
          <a:off x="0" y="0"/>
          <a:ext cx="0" cy="0"/>
          <a:chOff x="0" y="0"/>
          <a:chExt cx="0" cy="0"/>
        </a:xfrm>
      </p:grpSpPr>
      <p:sp>
        <p:nvSpPr>
          <p:cNvPr id="11" name="Autor y fecha"/>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Autor y fecha</a:t>
            </a:r>
          </a:p>
        </p:txBody>
      </p:sp>
      <p:sp>
        <p:nvSpPr>
          <p:cNvPr id="12" name="Título de la presentación"/>
          <p:cNvSpPr txBox="1"/>
          <p:nvPr>
            <p:ph type="title" hasCustomPrompt="1"/>
          </p:nvPr>
        </p:nvSpPr>
        <p:spPr>
          <a:xfrm>
            <a:off x="1206496" y="2574991"/>
            <a:ext cx="21971004" cy="4648201"/>
          </a:xfrm>
          <a:prstGeom prst="rect">
            <a:avLst/>
          </a:prstGeom>
        </p:spPr>
        <p:txBody>
          <a:bodyPr anchor="b"/>
          <a:lstStyle>
            <a:lvl1pPr>
              <a:defRPr spc="-232" sz="11600"/>
            </a:lvl1pPr>
          </a:lstStyle>
          <a:p>
            <a:pPr/>
            <a:r>
              <a:t>Título de la presentación</a:t>
            </a:r>
          </a:p>
        </p:txBody>
      </p:sp>
      <p:sp>
        <p:nvSpPr>
          <p:cNvPr id="13" name="Nivel de texto 1…"/>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presentación</a:t>
            </a:r>
          </a:p>
          <a:p>
            <a:pPr lvl="1"/>
            <a:r>
              <a:t/>
            </a:r>
          </a:p>
          <a:p>
            <a:pPr lvl="2"/>
            <a:r>
              <a:t/>
            </a:r>
          </a:p>
          <a:p>
            <a:pPr lvl="3"/>
            <a:r>
              <a:t/>
            </a:r>
          </a:p>
          <a:p>
            <a:pPr lvl="4"/>
            <a:r>
              <a:t/>
            </a:r>
          </a:p>
        </p:txBody>
      </p:sp>
      <p:sp>
        <p:nvSpPr>
          <p:cNvPr id="1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foto">
    <p:spTree>
      <p:nvGrpSpPr>
        <p:cNvPr id="1" name=""/>
        <p:cNvGrpSpPr/>
        <p:nvPr/>
      </p:nvGrpSpPr>
      <p:grpSpPr>
        <a:xfrm>
          <a:off x="0" y="0"/>
          <a:ext cx="0" cy="0"/>
          <a:chOff x="0" y="0"/>
          <a:chExt cx="0" cy="0"/>
        </a:xfrm>
      </p:grpSpPr>
      <p:sp>
        <p:nvSpPr>
          <p:cNvPr id="21" name="666699290_02_crop_3159x1892.jpg"/>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Título de la presentación"/>
          <p:cNvSpPr txBox="1"/>
          <p:nvPr>
            <p:ph type="title" hasCustomPrompt="1"/>
          </p:nvPr>
        </p:nvSpPr>
        <p:spPr>
          <a:xfrm>
            <a:off x="1206500" y="7124700"/>
            <a:ext cx="21971000" cy="4648200"/>
          </a:xfrm>
          <a:prstGeom prst="rect">
            <a:avLst/>
          </a:prstGeom>
        </p:spPr>
        <p:txBody>
          <a:bodyPr anchor="b"/>
          <a:lstStyle>
            <a:lvl1pPr>
              <a:defRPr spc="-232" sz="11600"/>
            </a:lvl1pPr>
          </a:lstStyle>
          <a:p>
            <a:pPr/>
            <a:r>
              <a:t>Título de la presentación</a:t>
            </a:r>
          </a:p>
        </p:txBody>
      </p:sp>
      <p:sp>
        <p:nvSpPr>
          <p:cNvPr id="23" name="Autor y fecha"/>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Autor y fecha</a:t>
            </a:r>
          </a:p>
        </p:txBody>
      </p:sp>
      <p:sp>
        <p:nvSpPr>
          <p:cNvPr id="24" name="Nivel de texto 1…"/>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presentación</a:t>
            </a:r>
          </a:p>
          <a:p>
            <a:pPr lvl="1"/>
            <a:r>
              <a:t/>
            </a:r>
          </a:p>
          <a:p>
            <a:pPr lvl="2"/>
            <a:r>
              <a:t/>
            </a:r>
          </a:p>
          <a:p>
            <a:pPr lvl="3"/>
            <a:r>
              <a:t/>
            </a:r>
          </a:p>
          <a:p>
            <a:pPr lvl="4"/>
            <a:r>
              <a:t/>
            </a:r>
          </a:p>
        </p:txBody>
      </p:sp>
      <p:sp>
        <p:nvSpPr>
          <p:cNvPr id="2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foto alt.">
    <p:spTree>
      <p:nvGrpSpPr>
        <p:cNvPr id="1" name=""/>
        <p:cNvGrpSpPr/>
        <p:nvPr/>
      </p:nvGrpSpPr>
      <p:grpSpPr>
        <a:xfrm>
          <a:off x="0" y="0"/>
          <a:ext cx="0" cy="0"/>
          <a:chOff x="0" y="0"/>
          <a:chExt cx="0" cy="0"/>
        </a:xfrm>
      </p:grpSpPr>
      <p:sp>
        <p:nvSpPr>
          <p:cNvPr id="32" name="910457886_1434x1669.jpg"/>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Título de la diapositiva"/>
          <p:cNvSpPr txBox="1"/>
          <p:nvPr>
            <p:ph type="title" hasCustomPrompt="1"/>
          </p:nvPr>
        </p:nvSpPr>
        <p:spPr>
          <a:xfrm>
            <a:off x="1206500" y="1270000"/>
            <a:ext cx="9779000" cy="5882273"/>
          </a:xfrm>
          <a:prstGeom prst="rect">
            <a:avLst/>
          </a:prstGeom>
        </p:spPr>
        <p:txBody>
          <a:bodyPr anchor="b"/>
          <a:lstStyle/>
          <a:p>
            <a:pPr/>
            <a:r>
              <a:t>Título de la diapositiva</a:t>
            </a:r>
          </a:p>
        </p:txBody>
      </p:sp>
      <p:sp>
        <p:nvSpPr>
          <p:cNvPr id="34" name="Nivel de texto 1…"/>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diapositiva</a:t>
            </a:r>
          </a:p>
          <a:p>
            <a:pPr lvl="1"/>
            <a:r>
              <a:t/>
            </a:r>
          </a:p>
          <a:p>
            <a:pPr lvl="2"/>
            <a:r>
              <a:t/>
            </a:r>
          </a:p>
          <a:p>
            <a:pPr lvl="3"/>
            <a:r>
              <a:t/>
            </a:r>
          </a:p>
          <a:p>
            <a:pPr lvl="4"/>
            <a:r>
              <a:t/>
            </a:r>
          </a:p>
        </p:txBody>
      </p:sp>
      <p:sp>
        <p:nvSpPr>
          <p:cNvPr id="35" name="Número de diapositiva"/>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42" name="Título de la diapositiva"/>
          <p:cNvSpPr txBox="1"/>
          <p:nvPr>
            <p:ph type="title" hasCustomPrompt="1"/>
          </p:nvPr>
        </p:nvSpPr>
        <p:spPr>
          <a:prstGeom prst="rect">
            <a:avLst/>
          </a:prstGeom>
        </p:spPr>
        <p:txBody>
          <a:bodyPr/>
          <a:lstStyle/>
          <a:p>
            <a:pPr/>
            <a:r>
              <a:t>Título de la diapositiva</a:t>
            </a:r>
          </a:p>
        </p:txBody>
      </p:sp>
      <p:sp>
        <p:nvSpPr>
          <p:cNvPr id="43" name="Subtítulo de la diapositiv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44" name="Nivel de texto 1…"/>
          <p:cNvSpPr txBox="1"/>
          <p:nvPr>
            <p:ph type="body" idx="1" hasCustomPrompt="1"/>
          </p:nvPr>
        </p:nvSpPr>
        <p:spPr>
          <a:prstGeom prst="rect">
            <a:avLst/>
          </a:prstGeom>
        </p:spPr>
        <p:txBody>
          <a:bodyPr/>
          <a:lstStyle/>
          <a:p>
            <a:pPr/>
            <a:r>
              <a:t>Texto de viñeta de la diapositiva</a:t>
            </a:r>
          </a:p>
          <a:p>
            <a:pPr lvl="1"/>
            <a:r>
              <a:t/>
            </a:r>
          </a:p>
          <a:p>
            <a:pPr lvl="2"/>
            <a:r>
              <a:t/>
            </a:r>
          </a:p>
          <a:p>
            <a:pPr lvl="3"/>
            <a:r>
              <a:t/>
            </a:r>
          </a:p>
          <a:p>
            <a:pPr lvl="4"/>
            <a:r>
              <a:t/>
            </a:r>
          </a:p>
        </p:txBody>
      </p:sp>
      <p:sp>
        <p:nvSpPr>
          <p:cNvPr id="4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ñetas">
    <p:spTree>
      <p:nvGrpSpPr>
        <p:cNvPr id="1" name=""/>
        <p:cNvGrpSpPr/>
        <p:nvPr/>
      </p:nvGrpSpPr>
      <p:grpSpPr>
        <a:xfrm>
          <a:off x="0" y="0"/>
          <a:ext cx="0" cy="0"/>
          <a:chOff x="0" y="0"/>
          <a:chExt cx="0" cy="0"/>
        </a:xfrm>
      </p:grpSpPr>
      <p:sp>
        <p:nvSpPr>
          <p:cNvPr id="52" name="Nivel de texto 1…"/>
          <p:cNvSpPr txBox="1"/>
          <p:nvPr>
            <p:ph type="body" idx="1" hasCustomPrompt="1"/>
          </p:nvPr>
        </p:nvSpPr>
        <p:spPr>
          <a:prstGeom prst="rect">
            <a:avLst/>
          </a:prstGeom>
        </p:spPr>
        <p:txBody>
          <a:bodyPr numCol="2" spcCol="1098550"/>
          <a:lstStyle/>
          <a:p>
            <a:pPr/>
            <a:r>
              <a:t>Texto de viñeta de la diapositiva</a:t>
            </a:r>
          </a:p>
          <a:p>
            <a:pPr lvl="1"/>
            <a:r>
              <a:t/>
            </a:r>
          </a:p>
          <a:p>
            <a:pPr lvl="2"/>
            <a:r>
              <a:t/>
            </a:r>
          </a:p>
          <a:p>
            <a:pPr lvl="3"/>
            <a:r>
              <a:t/>
            </a:r>
          </a:p>
          <a:p>
            <a:pPr lvl="4"/>
            <a:r>
              <a:t/>
            </a:r>
          </a:p>
        </p:txBody>
      </p:sp>
      <p:sp>
        <p:nvSpPr>
          <p:cNvPr id="5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60" name="Subtítulo de la diapositiva"/>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61" name="Nivel de texto 1…"/>
          <p:cNvSpPr txBox="1"/>
          <p:nvPr>
            <p:ph type="body" sz="half" idx="1" hasCustomPrompt="1"/>
          </p:nvPr>
        </p:nvSpPr>
        <p:spPr>
          <a:xfrm>
            <a:off x="1206500" y="4248504"/>
            <a:ext cx="9779000" cy="8256630"/>
          </a:xfrm>
          <a:prstGeom prst="rect">
            <a:avLst/>
          </a:prstGeom>
        </p:spPr>
        <p:txBody>
          <a:bodyPr/>
          <a:lstStyle/>
          <a:p>
            <a:pPr/>
            <a:r>
              <a:t>Texto de viñeta de la diapositiva</a:t>
            </a:r>
          </a:p>
          <a:p>
            <a:pPr lvl="1"/>
            <a:r>
              <a:t/>
            </a:r>
          </a:p>
          <a:p>
            <a:pPr lvl="2"/>
            <a:r>
              <a:t/>
            </a:r>
          </a:p>
          <a:p>
            <a:pPr lvl="3"/>
            <a:r>
              <a:t/>
            </a:r>
          </a:p>
          <a:p>
            <a:pPr lvl="4"/>
            <a:r>
              <a:t/>
            </a:r>
          </a:p>
        </p:txBody>
      </p:sp>
      <p:sp>
        <p:nvSpPr>
          <p:cNvPr id="62" name="660384004_1290x1720.jpg"/>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Título de la diapositiva"/>
          <p:cNvSpPr txBox="1"/>
          <p:nvPr>
            <p:ph type="title" hasCustomPrompt="1"/>
          </p:nvPr>
        </p:nvSpPr>
        <p:spPr>
          <a:xfrm>
            <a:off x="1206500" y="1079500"/>
            <a:ext cx="9779000" cy="1435100"/>
          </a:xfrm>
          <a:prstGeom prst="rect">
            <a:avLst/>
          </a:prstGeom>
        </p:spPr>
        <p:txBody>
          <a:bodyPr/>
          <a:lstStyle/>
          <a:p>
            <a:pPr/>
            <a:r>
              <a:t>Título de la diapositiva</a:t>
            </a:r>
          </a:p>
        </p:txBody>
      </p:sp>
      <p:sp>
        <p:nvSpPr>
          <p:cNvPr id="6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ción">
    <p:spTree>
      <p:nvGrpSpPr>
        <p:cNvPr id="1" name=""/>
        <p:cNvGrpSpPr/>
        <p:nvPr/>
      </p:nvGrpSpPr>
      <p:grpSpPr>
        <a:xfrm>
          <a:off x="0" y="0"/>
          <a:ext cx="0" cy="0"/>
          <a:chOff x="0" y="0"/>
          <a:chExt cx="0" cy="0"/>
        </a:xfrm>
      </p:grpSpPr>
      <p:sp>
        <p:nvSpPr>
          <p:cNvPr id="71" name="Título de sección"/>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Título de sección</a:t>
            </a:r>
          </a:p>
        </p:txBody>
      </p:sp>
      <p:sp>
        <p:nvSpPr>
          <p:cNvPr id="72" name="Número de diapositiva"/>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título">
    <p:spTree>
      <p:nvGrpSpPr>
        <p:cNvPr id="1" name=""/>
        <p:cNvGrpSpPr/>
        <p:nvPr/>
      </p:nvGrpSpPr>
      <p:grpSpPr>
        <a:xfrm>
          <a:off x="0" y="0"/>
          <a:ext cx="0" cy="0"/>
          <a:chOff x="0" y="0"/>
          <a:chExt cx="0" cy="0"/>
        </a:xfrm>
      </p:grpSpPr>
      <p:sp>
        <p:nvSpPr>
          <p:cNvPr id="79" name="Título de la diapositiva"/>
          <p:cNvSpPr txBox="1"/>
          <p:nvPr>
            <p:ph type="title" hasCustomPrompt="1"/>
          </p:nvPr>
        </p:nvSpPr>
        <p:spPr>
          <a:xfrm>
            <a:off x="1206500" y="1079500"/>
            <a:ext cx="21971000" cy="1434949"/>
          </a:xfrm>
          <a:prstGeom prst="rect">
            <a:avLst/>
          </a:prstGeom>
        </p:spPr>
        <p:txBody>
          <a:bodyPr/>
          <a:lstStyle/>
          <a:p>
            <a:pPr/>
            <a:r>
              <a:t>Título de la diapositiva</a:t>
            </a:r>
          </a:p>
        </p:txBody>
      </p:sp>
      <p:sp>
        <p:nvSpPr>
          <p:cNvPr id="80" name="Subtítulo de la diapositiv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8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Título de agenda"/>
          <p:cNvSpPr txBox="1"/>
          <p:nvPr>
            <p:ph type="title" hasCustomPrompt="1"/>
          </p:nvPr>
        </p:nvSpPr>
        <p:spPr>
          <a:xfrm>
            <a:off x="1206500" y="1079500"/>
            <a:ext cx="21971000" cy="1435100"/>
          </a:xfrm>
          <a:prstGeom prst="rect">
            <a:avLst/>
          </a:prstGeom>
        </p:spPr>
        <p:txBody>
          <a:bodyPr/>
          <a:lstStyle/>
          <a:p>
            <a:pPr/>
            <a:r>
              <a:t>Título de agenda</a:t>
            </a:r>
          </a:p>
        </p:txBody>
      </p:sp>
      <p:sp>
        <p:nvSpPr>
          <p:cNvPr id="89" name="Subtítulo de agend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agenda</a:t>
            </a:r>
          </a:p>
        </p:txBody>
      </p:sp>
      <p:sp>
        <p:nvSpPr>
          <p:cNvPr id="90" name="Nivel de texto 1…"/>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Temas relacionados con la agenda</a:t>
            </a:r>
          </a:p>
          <a:p>
            <a:pPr lvl="1"/>
            <a:r>
              <a:t/>
            </a:r>
          </a:p>
          <a:p>
            <a:pPr lvl="2"/>
            <a:r>
              <a:t/>
            </a:r>
          </a:p>
          <a:p>
            <a:pPr lvl="3"/>
            <a:r>
              <a:t/>
            </a:r>
          </a:p>
          <a:p>
            <a:pPr lvl="4"/>
            <a:r>
              <a:t/>
            </a:r>
          </a:p>
        </p:txBody>
      </p:sp>
      <p:sp>
        <p:nvSpPr>
          <p:cNvPr id="9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claración">
    <p:spTree>
      <p:nvGrpSpPr>
        <p:cNvPr id="1" name=""/>
        <p:cNvGrpSpPr/>
        <p:nvPr/>
      </p:nvGrpSpPr>
      <p:grpSpPr>
        <a:xfrm>
          <a:off x="0" y="0"/>
          <a:ext cx="0" cy="0"/>
          <a:chOff x="0" y="0"/>
          <a:chExt cx="0" cy="0"/>
        </a:xfrm>
      </p:grpSpPr>
      <p:sp>
        <p:nvSpPr>
          <p:cNvPr id="98" name="Nivel de texto 1…"/>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Declaración</a:t>
            </a:r>
          </a:p>
          <a:p>
            <a:pPr lvl="1"/>
            <a:r>
              <a:t/>
            </a:r>
          </a:p>
          <a:p>
            <a:pPr lvl="2"/>
            <a:r>
              <a:t/>
            </a:r>
          </a:p>
          <a:p>
            <a:pPr lvl="3"/>
            <a:r>
              <a:t/>
            </a:r>
          </a:p>
          <a:p>
            <a:pPr lvl="4"/>
            <a:r>
              <a:t/>
            </a:r>
          </a:p>
        </p:txBody>
      </p:sp>
      <p:sp>
        <p:nvSpPr>
          <p:cNvPr id="99"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ato importante">
    <p:spTree>
      <p:nvGrpSpPr>
        <p:cNvPr id="1" name=""/>
        <p:cNvGrpSpPr/>
        <p:nvPr/>
      </p:nvGrpSpPr>
      <p:grpSpPr>
        <a:xfrm>
          <a:off x="0" y="0"/>
          <a:ext cx="0" cy="0"/>
          <a:chOff x="0" y="0"/>
          <a:chExt cx="0" cy="0"/>
        </a:xfrm>
      </p:grpSpPr>
      <p:sp>
        <p:nvSpPr>
          <p:cNvPr id="106" name="Nivel de texto 1…"/>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100 %</a:t>
            </a:r>
          </a:p>
          <a:p>
            <a:pPr lvl="1"/>
            <a:r>
              <a:t/>
            </a:r>
          </a:p>
          <a:p>
            <a:pPr lvl="2"/>
            <a:r>
              <a:t/>
            </a:r>
          </a:p>
          <a:p>
            <a:pPr lvl="3"/>
            <a:r>
              <a:t/>
            </a:r>
          </a:p>
          <a:p>
            <a:pPr lvl="4"/>
            <a:r>
              <a:t/>
            </a:r>
          </a:p>
        </p:txBody>
      </p:sp>
      <p:sp>
        <p:nvSpPr>
          <p:cNvPr id="107" name="Información fáctica"/>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Información fáctica</a:t>
            </a:r>
          </a:p>
        </p:txBody>
      </p:sp>
      <p:sp>
        <p:nvSpPr>
          <p:cNvPr id="10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
    <p:spTree>
      <p:nvGrpSpPr>
        <p:cNvPr id="1" name=""/>
        <p:cNvGrpSpPr/>
        <p:nvPr/>
      </p:nvGrpSpPr>
      <p:grpSpPr>
        <a:xfrm>
          <a:off x="0" y="0"/>
          <a:ext cx="0" cy="0"/>
          <a:chOff x="0" y="0"/>
          <a:chExt cx="0" cy="0"/>
        </a:xfrm>
      </p:grpSpPr>
      <p:sp>
        <p:nvSpPr>
          <p:cNvPr id="115" name="Atribució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Atribución</a:t>
            </a:r>
          </a:p>
        </p:txBody>
      </p:sp>
      <p:sp>
        <p:nvSpPr>
          <p:cNvPr id="116" name="Nivel de texto 1…"/>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“Cita destacable”</a:t>
            </a:r>
          </a:p>
          <a:p>
            <a:pPr lvl="1"/>
            <a:r>
              <a:t/>
            </a:r>
          </a:p>
          <a:p>
            <a:pPr lvl="2"/>
            <a:r>
              <a:t/>
            </a:r>
          </a:p>
          <a:p>
            <a:pPr lvl="3"/>
            <a:r>
              <a:t/>
            </a:r>
          </a:p>
          <a:p>
            <a:pPr lvl="4"/>
            <a:r>
              <a:t/>
            </a:r>
          </a:p>
        </p:txBody>
      </p:sp>
      <p:sp>
        <p:nvSpPr>
          <p:cNvPr id="117"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fotos">
    <p:spTree>
      <p:nvGrpSpPr>
        <p:cNvPr id="1" name=""/>
        <p:cNvGrpSpPr/>
        <p:nvPr/>
      </p:nvGrpSpPr>
      <p:grpSpPr>
        <a:xfrm>
          <a:off x="0" y="0"/>
          <a:ext cx="0" cy="0"/>
          <a:chOff x="0" y="0"/>
          <a:chExt cx="0" cy="0"/>
        </a:xfrm>
      </p:grpSpPr>
      <p:sp>
        <p:nvSpPr>
          <p:cNvPr id="124" name="Imagen"/>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25" name="Imagen"/>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26" name="Imagen"/>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27"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34" name="Imagen"/>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35" name="Número de diapositiva"/>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14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9" name="Texto del título"/>
          <p:cNvSpPr txBox="1"/>
          <p:nvPr>
            <p:ph type="title"/>
          </p:nvPr>
        </p:nvSpPr>
        <p:spPr>
          <a:xfrm>
            <a:off x="673100" y="355600"/>
            <a:ext cx="23050500" cy="3429000"/>
          </a:xfrm>
          <a:prstGeom prst="rect">
            <a:avLst/>
          </a:prstGeom>
        </p:spPr>
        <p:txBody>
          <a:bodyPr anchor="ctr"/>
          <a:lstStyle>
            <a:lvl1pPr algn="ctr" defTabSz="2438400">
              <a:defRPr spc="-113" sz="11300"/>
            </a:lvl1pPr>
          </a:lstStyle>
          <a:p>
            <a:pPr/>
            <a:r>
              <a:t>Texto del título</a:t>
            </a:r>
          </a:p>
        </p:txBody>
      </p:sp>
      <p:sp>
        <p:nvSpPr>
          <p:cNvPr id="150" name="Nivel de texto 1…"/>
          <p:cNvSpPr txBox="1"/>
          <p:nvPr>
            <p:ph type="body" idx="1"/>
          </p:nvPr>
        </p:nvSpPr>
        <p:spPr>
          <a:xfrm>
            <a:off x="673100" y="3835400"/>
            <a:ext cx="23050500" cy="8864600"/>
          </a:xfrm>
          <a:prstGeom prst="rect">
            <a:avLst/>
          </a:prstGeom>
        </p:spPr>
        <p:txBody>
          <a:bodyPr anchor="ctr"/>
          <a:lstStyle>
            <a:lvl1pPr marL="713581" indent="-713581" defTabSz="825500">
              <a:lnSpc>
                <a:spcPct val="120000"/>
              </a:lnSpc>
              <a:spcBef>
                <a:spcPts val="6500"/>
              </a:spcBef>
              <a:buSzPct val="82000"/>
              <a:defRPr b="1" sz="6200">
                <a:solidFill>
                  <a:srgbClr val="535353"/>
                </a:solidFill>
              </a:defRPr>
            </a:lvl1pPr>
            <a:lvl2pPr marL="1450181" indent="-713581" defTabSz="825500">
              <a:lnSpc>
                <a:spcPct val="120000"/>
              </a:lnSpc>
              <a:spcBef>
                <a:spcPts val="6500"/>
              </a:spcBef>
              <a:buSzPct val="82000"/>
              <a:defRPr b="1" sz="6200">
                <a:solidFill>
                  <a:srgbClr val="535353"/>
                </a:solidFill>
              </a:defRPr>
            </a:lvl2pPr>
            <a:lvl3pPr marL="2186781" indent="-713581" defTabSz="825500">
              <a:lnSpc>
                <a:spcPct val="120000"/>
              </a:lnSpc>
              <a:spcBef>
                <a:spcPts val="6500"/>
              </a:spcBef>
              <a:buSzPct val="82000"/>
              <a:defRPr b="1" sz="6200">
                <a:solidFill>
                  <a:srgbClr val="535353"/>
                </a:solidFill>
              </a:defRPr>
            </a:lvl3pPr>
            <a:lvl4pPr marL="2923381" indent="-713581" defTabSz="825500">
              <a:lnSpc>
                <a:spcPct val="120000"/>
              </a:lnSpc>
              <a:spcBef>
                <a:spcPts val="6500"/>
              </a:spcBef>
              <a:buSzPct val="82000"/>
              <a:defRPr b="1" sz="6200">
                <a:solidFill>
                  <a:srgbClr val="535353"/>
                </a:solidFill>
              </a:defRPr>
            </a:lvl4pPr>
            <a:lvl5pPr marL="3659981" indent="-713581" defTabSz="825500">
              <a:lnSpc>
                <a:spcPct val="120000"/>
              </a:lnSpc>
              <a:spcBef>
                <a:spcPts val="6500"/>
              </a:spcBef>
              <a:buSzPct val="82000"/>
              <a:defRPr b="1" sz="6200">
                <a:solidFill>
                  <a:srgbClr val="535353"/>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151" name="Número de diapositiva"/>
          <p:cNvSpPr txBox="1"/>
          <p:nvPr>
            <p:ph type="sldNum" sz="quarter" idx="2"/>
          </p:nvPr>
        </p:nvSpPr>
        <p:spPr>
          <a:xfrm>
            <a:off x="11976100" y="13081000"/>
            <a:ext cx="419100" cy="457200"/>
          </a:xfrm>
          <a:prstGeom prst="rect">
            <a:avLst/>
          </a:prstGeom>
        </p:spPr>
        <p:txBody>
          <a:bodyPr/>
          <a:lstStyle>
            <a:lvl1pPr defTabSz="825500">
              <a:defRPr sz="2400">
                <a:solidFill>
                  <a:srgbClr val="535353"/>
                </a:solidFill>
                <a:latin typeface="Gill Sans Light"/>
                <a:ea typeface="Gill Sans Light"/>
                <a:cs typeface="Gill Sans Light"/>
                <a:sym typeface="Gill Sans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158" name="Subtítulo de la diapositiva"/>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159" name="Nivel de texto 1…"/>
          <p:cNvSpPr txBox="1"/>
          <p:nvPr>
            <p:ph type="body" sz="half" idx="1" hasCustomPrompt="1"/>
          </p:nvPr>
        </p:nvSpPr>
        <p:spPr>
          <a:xfrm>
            <a:off x="1206500" y="4248504"/>
            <a:ext cx="9779000" cy="8256630"/>
          </a:xfrm>
          <a:prstGeom prst="rect">
            <a:avLst/>
          </a:prstGeom>
        </p:spPr>
        <p:txBody>
          <a:bodyPr/>
          <a:lstStyle>
            <a:lvl1pPr marL="609600" indent="-609600">
              <a:defRPr sz="4800"/>
            </a:lvl1pPr>
            <a:lvl2pPr marL="1219200" indent="-609600">
              <a:defRPr sz="4800"/>
            </a:lvl2pPr>
            <a:lvl3pPr marL="1828800" indent="-609600">
              <a:defRPr sz="4800"/>
            </a:lvl3pPr>
            <a:lvl4pPr marL="2438400" indent="-609600">
              <a:defRPr sz="4800"/>
            </a:lvl4pPr>
            <a:lvl5pPr marL="3048000" indent="-609600">
              <a:defRPr sz="4800"/>
            </a:lvl5pPr>
          </a:lstStyle>
          <a:p>
            <a:pPr/>
            <a:r>
              <a:t>Texto de viñeta de la diapositiva</a:t>
            </a:r>
          </a:p>
          <a:p>
            <a:pPr lvl="1"/>
            <a:r>
              <a:t/>
            </a:r>
          </a:p>
          <a:p>
            <a:pPr lvl="2"/>
            <a:r>
              <a:t/>
            </a:r>
          </a:p>
          <a:p>
            <a:pPr lvl="3"/>
            <a:r>
              <a:t/>
            </a:r>
          </a:p>
          <a:p>
            <a:pPr lvl="4"/>
            <a:r>
              <a:t/>
            </a:r>
          </a:p>
        </p:txBody>
      </p:sp>
      <p:sp>
        <p:nvSpPr>
          <p:cNvPr id="160" name="660384004_1290x1720.jpg"/>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161" name="Título de la diapositiva"/>
          <p:cNvSpPr txBox="1"/>
          <p:nvPr>
            <p:ph type="title" hasCustomPrompt="1"/>
          </p:nvPr>
        </p:nvSpPr>
        <p:spPr>
          <a:xfrm>
            <a:off x="1206500" y="1079500"/>
            <a:ext cx="9779000" cy="1435100"/>
          </a:xfrm>
          <a:prstGeom prst="rect">
            <a:avLst/>
          </a:prstGeom>
        </p:spPr>
        <p:txBody>
          <a:bodyPr/>
          <a:lstStyle>
            <a:lvl1pPr>
              <a:defRPr spc="-150" sz="7500">
                <a:solidFill>
                  <a:srgbClr val="FFFFFF"/>
                </a:solidFill>
              </a:defRPr>
            </a:lvl1pPr>
          </a:lstStyle>
          <a:p>
            <a:pPr/>
            <a:r>
              <a:t>Título de la diapositiva</a:t>
            </a:r>
          </a:p>
        </p:txBody>
      </p:sp>
      <p:sp>
        <p:nvSpPr>
          <p:cNvPr id="16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169" name="Título de la diapositiva"/>
          <p:cNvSpPr txBox="1"/>
          <p:nvPr>
            <p:ph type="title" hasCustomPrompt="1"/>
          </p:nvPr>
        </p:nvSpPr>
        <p:spPr>
          <a:prstGeom prst="rect">
            <a:avLst/>
          </a:prstGeom>
        </p:spPr>
        <p:txBody>
          <a:bodyPr/>
          <a:lstStyle>
            <a:lvl1pPr>
              <a:defRPr spc="-150" sz="7500">
                <a:solidFill>
                  <a:srgbClr val="FFFFFF"/>
                </a:solidFill>
              </a:defRPr>
            </a:lvl1pPr>
          </a:lstStyle>
          <a:p>
            <a:pPr/>
            <a:r>
              <a:t>Título de la diapositiva</a:t>
            </a:r>
          </a:p>
        </p:txBody>
      </p:sp>
      <p:sp>
        <p:nvSpPr>
          <p:cNvPr id="170" name="Subtítulo de la diapositiv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171" name="Nivel de texto 1…"/>
          <p:cNvSpPr txBox="1"/>
          <p:nvPr>
            <p:ph type="body" idx="1" hasCustomPrompt="1"/>
          </p:nvPr>
        </p:nvSpPr>
        <p:spPr>
          <a:prstGeom prst="rect">
            <a:avLst/>
          </a:prstGeom>
        </p:spPr>
        <p:txBody>
          <a:bodyPr/>
          <a:lstStyle>
            <a:lvl1pPr marL="609600" indent="-609600">
              <a:defRPr sz="4800"/>
            </a:lvl1pPr>
            <a:lvl2pPr marL="1219200" indent="-609600">
              <a:defRPr sz="4800"/>
            </a:lvl2pPr>
            <a:lvl3pPr marL="1828800" indent="-609600">
              <a:defRPr sz="4800"/>
            </a:lvl3pPr>
            <a:lvl4pPr marL="2438400" indent="-609600">
              <a:defRPr sz="4800"/>
            </a:lvl4pPr>
            <a:lvl5pPr marL="3048000" indent="-609600">
              <a:defRPr sz="4800"/>
            </a:lvl5pPr>
          </a:lstStyle>
          <a:p>
            <a:pPr/>
            <a:r>
              <a:t>Texto de viñeta de la diapositiva</a:t>
            </a:r>
          </a:p>
          <a:p>
            <a:pPr lvl="1"/>
            <a:r>
              <a:t/>
            </a:r>
          </a:p>
          <a:p>
            <a:pPr lvl="2"/>
            <a:r>
              <a:t/>
            </a:r>
          </a:p>
          <a:p>
            <a:pPr lvl="3"/>
            <a:r>
              <a:t/>
            </a:r>
          </a:p>
          <a:p>
            <a:pPr lvl="4"/>
            <a:r>
              <a:t/>
            </a:r>
          </a:p>
        </p:txBody>
      </p:sp>
      <p:sp>
        <p:nvSpPr>
          <p:cNvPr id="17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9" name="Línea"/>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b="0" sz="1200">
                <a:solidFill>
                  <a:srgbClr val="000000"/>
                </a:solidFill>
                <a:latin typeface="Helvetica"/>
                <a:ea typeface="Helvetica"/>
                <a:cs typeface="Helvetica"/>
                <a:sym typeface="Helvetica"/>
              </a:defRPr>
            </a:pPr>
          </a:p>
        </p:txBody>
      </p:sp>
      <p:sp>
        <p:nvSpPr>
          <p:cNvPr id="180" name="Línea"/>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b="0" sz="1200">
                <a:solidFill>
                  <a:srgbClr val="000000"/>
                </a:solidFill>
                <a:latin typeface="Helvetica"/>
                <a:ea typeface="Helvetica"/>
                <a:cs typeface="Helvetica"/>
                <a:sym typeface="Helvetica"/>
              </a:defRPr>
            </a:pPr>
          </a:p>
        </p:txBody>
      </p:sp>
      <p:sp>
        <p:nvSpPr>
          <p:cNvPr id="181" name="Texto del título"/>
          <p:cNvSpPr txBox="1"/>
          <p:nvPr>
            <p:ph type="title"/>
          </p:nvPr>
        </p:nvSpPr>
        <p:spPr>
          <a:xfrm>
            <a:off x="952500" y="1143000"/>
            <a:ext cx="22479000" cy="1663700"/>
          </a:xfrm>
          <a:prstGeom prst="rect">
            <a:avLst/>
          </a:prstGeom>
        </p:spPr>
        <p:txBody>
          <a:bodyPr anchor="ctr"/>
          <a:lstStyle>
            <a:lvl1pPr algn="ctr" defTabSz="825500">
              <a:lnSpc>
                <a:spcPct val="90000"/>
              </a:lnSpc>
              <a:spcBef>
                <a:spcPts val="2300"/>
              </a:spcBef>
              <a:defRPr b="0" spc="0" sz="9800">
                <a:solidFill>
                  <a:srgbClr val="D93E2B"/>
                </a:solidFill>
                <a:latin typeface="Bodoni SvtyTwo ITC TT-Book"/>
                <a:ea typeface="Bodoni SvtyTwo ITC TT-Book"/>
                <a:cs typeface="Bodoni SvtyTwo ITC TT-Book"/>
                <a:sym typeface="Bodoni SvtyTwo ITC TT-Book"/>
              </a:defRPr>
            </a:lvl1pPr>
          </a:lstStyle>
          <a:p>
            <a:pPr/>
            <a:r>
              <a:t>Texto del título</a:t>
            </a:r>
          </a:p>
        </p:txBody>
      </p:sp>
      <p:sp>
        <p:nvSpPr>
          <p:cNvPr id="182" name="Nivel de texto 1…"/>
          <p:cNvSpPr txBox="1"/>
          <p:nvPr>
            <p:ph type="body" idx="1"/>
          </p:nvPr>
        </p:nvSpPr>
        <p:spPr>
          <a:xfrm>
            <a:off x="952500" y="3695700"/>
            <a:ext cx="22479000" cy="8572500"/>
          </a:xfrm>
          <a:prstGeom prst="rect">
            <a:avLst/>
          </a:prstGeom>
        </p:spPr>
        <p:txBody>
          <a:bodyPr anchor="ctr"/>
          <a:lstStyle>
            <a:lvl1pPr marL="609600" indent="-609600" defTabSz="825500">
              <a:lnSpc>
                <a:spcPct val="100000"/>
              </a:lnSpc>
              <a:spcBef>
                <a:spcPts val="3400"/>
              </a:spcBef>
              <a:buClr>
                <a:srgbClr val="929292"/>
              </a:buClr>
              <a:buSzPct val="60000"/>
              <a:buFont typeface="Zapf Dingbats"/>
              <a:buChar char="❖"/>
              <a:defRPr sz="5000">
                <a:solidFill>
                  <a:srgbClr val="414141"/>
                </a:solidFill>
                <a:latin typeface="Palatino"/>
                <a:ea typeface="Palatino"/>
                <a:cs typeface="Palatino"/>
                <a:sym typeface="Palatino"/>
              </a:defRPr>
            </a:lvl1pPr>
            <a:lvl2pPr marL="1219200" indent="-609600" defTabSz="825500">
              <a:lnSpc>
                <a:spcPct val="100000"/>
              </a:lnSpc>
              <a:spcBef>
                <a:spcPts val="3400"/>
              </a:spcBef>
              <a:buClr>
                <a:srgbClr val="929292"/>
              </a:buClr>
              <a:buSzPct val="60000"/>
              <a:buFont typeface="Zapf Dingbats"/>
              <a:buChar char="❖"/>
              <a:defRPr sz="5000">
                <a:solidFill>
                  <a:srgbClr val="414141"/>
                </a:solidFill>
                <a:latin typeface="Palatino"/>
                <a:ea typeface="Palatino"/>
                <a:cs typeface="Palatino"/>
                <a:sym typeface="Palatino"/>
              </a:defRPr>
            </a:lvl2pPr>
            <a:lvl3pPr marL="1828800" indent="-609600" defTabSz="825500">
              <a:lnSpc>
                <a:spcPct val="100000"/>
              </a:lnSpc>
              <a:spcBef>
                <a:spcPts val="3400"/>
              </a:spcBef>
              <a:buClr>
                <a:srgbClr val="929292"/>
              </a:buClr>
              <a:buSzPct val="60000"/>
              <a:buFont typeface="Zapf Dingbats"/>
              <a:buChar char="❖"/>
              <a:defRPr sz="5000">
                <a:solidFill>
                  <a:srgbClr val="414141"/>
                </a:solidFill>
                <a:latin typeface="Palatino"/>
                <a:ea typeface="Palatino"/>
                <a:cs typeface="Palatino"/>
                <a:sym typeface="Palatino"/>
              </a:defRPr>
            </a:lvl3pPr>
            <a:lvl4pPr marL="2438400" indent="-609600" defTabSz="825500">
              <a:lnSpc>
                <a:spcPct val="100000"/>
              </a:lnSpc>
              <a:spcBef>
                <a:spcPts val="3400"/>
              </a:spcBef>
              <a:buClr>
                <a:srgbClr val="929292"/>
              </a:buClr>
              <a:buSzPct val="60000"/>
              <a:buFont typeface="Zapf Dingbats"/>
              <a:buChar char="❖"/>
              <a:defRPr sz="5000">
                <a:solidFill>
                  <a:srgbClr val="414141"/>
                </a:solidFill>
                <a:latin typeface="Palatino"/>
                <a:ea typeface="Palatino"/>
                <a:cs typeface="Palatino"/>
                <a:sym typeface="Palatino"/>
              </a:defRPr>
            </a:lvl4pPr>
            <a:lvl5pPr marL="3048000" indent="-609600" defTabSz="825500">
              <a:lnSpc>
                <a:spcPct val="100000"/>
              </a:lnSpc>
              <a:spcBef>
                <a:spcPts val="3400"/>
              </a:spcBef>
              <a:buClr>
                <a:srgbClr val="929292"/>
              </a:buClr>
              <a:buSzPct val="60000"/>
              <a:buFont typeface="Zapf Dingbats"/>
              <a:buChar char="❖"/>
              <a:defRPr sz="5000">
                <a:solidFill>
                  <a:srgbClr val="414141"/>
                </a:solidFill>
                <a:latin typeface="Palatino"/>
                <a:ea typeface="Palatino"/>
                <a:cs typeface="Palatino"/>
                <a:sym typeface="Palatino"/>
              </a:defRPr>
            </a:lvl5pPr>
          </a:lstStyle>
          <a:p>
            <a:pPr/>
            <a:r>
              <a:t>Nivel de texto 1</a:t>
            </a:r>
          </a:p>
          <a:p>
            <a:pPr lvl="1"/>
            <a:r>
              <a:t>Nivel de texto 2</a:t>
            </a:r>
          </a:p>
          <a:p>
            <a:pPr lvl="2"/>
            <a:r>
              <a:t>Nivel de texto 3</a:t>
            </a:r>
          </a:p>
          <a:p>
            <a:pPr lvl="3"/>
            <a:r>
              <a:t>Nivel de texto 4</a:t>
            </a:r>
          </a:p>
          <a:p>
            <a:pPr lvl="4"/>
            <a:r>
              <a:t>Nivel de texto 5</a:t>
            </a:r>
          </a:p>
        </p:txBody>
      </p:sp>
      <p:sp>
        <p:nvSpPr>
          <p:cNvPr id="183" name="Número de diapositiva"/>
          <p:cNvSpPr txBox="1"/>
          <p:nvPr>
            <p:ph type="sldNum" sz="quarter" idx="2"/>
          </p:nvPr>
        </p:nvSpPr>
        <p:spPr>
          <a:xfrm>
            <a:off x="11976100" y="13017500"/>
            <a:ext cx="419100" cy="508000"/>
          </a:xfrm>
          <a:prstGeom prst="rect">
            <a:avLst/>
          </a:prstGeom>
        </p:spPr>
        <p:txBody>
          <a:bodyPr anchor="t"/>
          <a:lstStyle>
            <a:lvl1pPr defTabSz="825500">
              <a:defRPr sz="2400">
                <a:solidFill>
                  <a:srgbClr val="4C4946"/>
                </a:solidFill>
                <a:latin typeface="Palatino"/>
                <a:ea typeface="Palatino"/>
                <a:cs typeface="Palatino"/>
                <a:sym typeface="Palatin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foto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0" name="2-033_1302x975.jpeg"/>
          <p:cNvSpPr/>
          <p:nvPr>
            <p:ph type="pic" sz="half" idx="21"/>
          </p:nvPr>
        </p:nvSpPr>
        <p:spPr>
          <a:xfrm>
            <a:off x="12407900" y="5715000"/>
            <a:ext cx="11023600" cy="8255000"/>
          </a:xfrm>
          <a:prstGeom prst="rect">
            <a:avLst/>
          </a:prstGeom>
        </p:spPr>
        <p:txBody>
          <a:bodyPr lIns="91439" tIns="45719" rIns="91439" bIns="45719">
            <a:noAutofit/>
          </a:bodyPr>
          <a:lstStyle/>
          <a:p>
            <a:pPr/>
          </a:p>
        </p:txBody>
      </p:sp>
      <p:sp>
        <p:nvSpPr>
          <p:cNvPr id="191" name="Imagen"/>
          <p:cNvSpPr/>
          <p:nvPr>
            <p:ph type="pic" sz="half" idx="22"/>
          </p:nvPr>
        </p:nvSpPr>
        <p:spPr>
          <a:xfrm>
            <a:off x="12420600" y="-673100"/>
            <a:ext cx="11023600" cy="8255000"/>
          </a:xfrm>
          <a:prstGeom prst="rect">
            <a:avLst/>
          </a:prstGeom>
        </p:spPr>
        <p:txBody>
          <a:bodyPr lIns="91439" tIns="45719" rIns="91439" bIns="45719">
            <a:noAutofit/>
          </a:bodyPr>
          <a:lstStyle/>
          <a:p>
            <a:pPr/>
          </a:p>
        </p:txBody>
      </p:sp>
      <p:sp>
        <p:nvSpPr>
          <p:cNvPr id="192" name="2-10-superquadro_1631x2178.jpeg"/>
          <p:cNvSpPr/>
          <p:nvPr>
            <p:ph type="pic" idx="23"/>
          </p:nvPr>
        </p:nvSpPr>
        <p:spPr>
          <a:xfrm>
            <a:off x="-825499" y="-2108200"/>
            <a:ext cx="13804901" cy="18443211"/>
          </a:xfrm>
          <a:prstGeom prst="rect">
            <a:avLst/>
          </a:prstGeom>
        </p:spPr>
        <p:txBody>
          <a:bodyPr lIns="91439" tIns="45719" rIns="91439" bIns="45719">
            <a:noAutofit/>
          </a:bodyPr>
          <a:lstStyle/>
          <a:p>
            <a:pPr/>
          </a:p>
        </p:txBody>
      </p:sp>
      <p:sp>
        <p:nvSpPr>
          <p:cNvPr id="193" name="Número de diapositiva"/>
          <p:cNvSpPr txBox="1"/>
          <p:nvPr>
            <p:ph type="sldNum" sz="quarter" idx="2"/>
          </p:nvPr>
        </p:nvSpPr>
        <p:spPr>
          <a:xfrm>
            <a:off x="11976100" y="13081000"/>
            <a:ext cx="419100" cy="457200"/>
          </a:xfrm>
          <a:prstGeom prst="rect">
            <a:avLst/>
          </a:prstGeom>
        </p:spPr>
        <p:txBody>
          <a:bodyPr/>
          <a:lstStyle>
            <a:lvl1pPr defTabSz="825500">
              <a:defRPr sz="2400">
                <a:solidFill>
                  <a:srgbClr val="535353"/>
                </a:solidFill>
                <a:latin typeface="Gill Sans Light"/>
                <a:ea typeface="Gill Sans Light"/>
                <a:cs typeface="Gill Sans Light"/>
                <a:sym typeface="Gill Sans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200" name="Título de la diapositiva"/>
          <p:cNvSpPr txBox="1"/>
          <p:nvPr>
            <p:ph type="title" hasCustomPrompt="1"/>
          </p:nvPr>
        </p:nvSpPr>
        <p:spPr>
          <a:xfrm>
            <a:off x="1206500" y="952500"/>
            <a:ext cx="21971000" cy="1433163"/>
          </a:xfrm>
          <a:prstGeom prst="rect">
            <a:avLst/>
          </a:prstGeom>
        </p:spPr>
        <p:txBody>
          <a:bodyPr/>
          <a:lstStyle>
            <a:lvl1pPr>
              <a:defRPr>
                <a:solidFill>
                  <a:schemeClr val="accent1">
                    <a:hueOff val="114395"/>
                    <a:lumOff val="-24975"/>
                  </a:schemeClr>
                </a:solidFill>
              </a:defRPr>
            </a:lvl1pPr>
          </a:lstStyle>
          <a:p>
            <a:pPr/>
            <a:r>
              <a:t>Título de la diapositiva</a:t>
            </a:r>
          </a:p>
        </p:txBody>
      </p:sp>
      <p:sp>
        <p:nvSpPr>
          <p:cNvPr id="201" name="Subtítulo de la diapositiva"/>
          <p:cNvSpPr txBox="1"/>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202" name="Nivel de texto 1…"/>
          <p:cNvSpPr txBox="1"/>
          <p:nvPr>
            <p:ph type="body" idx="1" hasCustomPrompt="1"/>
          </p:nvPr>
        </p:nvSpPr>
        <p:spPr>
          <a:prstGeom prst="rect">
            <a:avLst/>
          </a:prstGeom>
        </p:spPr>
        <p:txBody>
          <a:bodyPr/>
          <a:lstStyle/>
          <a:p>
            <a:pPr/>
            <a:r>
              <a:t>Texto de viñeta de la diapositiva</a:t>
            </a:r>
          </a:p>
          <a:p>
            <a:pPr lvl="1"/>
            <a:r>
              <a:t/>
            </a:r>
          </a:p>
          <a:p>
            <a:pPr lvl="2"/>
            <a:r>
              <a:t/>
            </a:r>
          </a:p>
          <a:p>
            <a:pPr lvl="3"/>
            <a:r>
              <a:t/>
            </a:r>
          </a:p>
          <a:p>
            <a:pPr lvl="4"/>
            <a:r>
              <a:t/>
            </a:r>
          </a:p>
        </p:txBody>
      </p:sp>
      <p:sp>
        <p:nvSpPr>
          <p:cNvPr id="20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210" name="Subtítulo de la diapositiva"/>
          <p:cNvSpPr txBox="1"/>
          <p:nvPr>
            <p:ph type="body" sz="quarter" idx="21" hasCustomPrompt="1"/>
          </p:nvPr>
        </p:nvSpPr>
        <p:spPr>
          <a:xfrm>
            <a:off x="1206500" y="2247900"/>
            <a:ext cx="9779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211" name="Nivel de texto 1…"/>
          <p:cNvSpPr txBox="1"/>
          <p:nvPr>
            <p:ph type="body" sz="half" idx="1" hasCustomPrompt="1"/>
          </p:nvPr>
        </p:nvSpPr>
        <p:spPr>
          <a:xfrm>
            <a:off x="1206500" y="4248504"/>
            <a:ext cx="9779000" cy="8256630"/>
          </a:xfrm>
          <a:prstGeom prst="rect">
            <a:avLst/>
          </a:prstGeom>
        </p:spPr>
        <p:txBody>
          <a:bodyPr/>
          <a:lstStyle/>
          <a:p>
            <a:pPr/>
            <a:r>
              <a:t>Texto de viñeta de la diapositiva</a:t>
            </a:r>
          </a:p>
          <a:p>
            <a:pPr lvl="1"/>
            <a:r>
              <a:t/>
            </a:r>
          </a:p>
          <a:p>
            <a:pPr lvl="2"/>
            <a:r>
              <a:t/>
            </a:r>
          </a:p>
          <a:p>
            <a:pPr lvl="3"/>
            <a:r>
              <a:t/>
            </a:r>
          </a:p>
          <a:p>
            <a:pPr lvl="4"/>
            <a:r>
              <a:t/>
            </a:r>
          </a:p>
        </p:txBody>
      </p:sp>
      <p:sp>
        <p:nvSpPr>
          <p:cNvPr id="212" name="617931575_1991x1322.jpeg"/>
          <p:cNvSpPr/>
          <p:nvPr>
            <p:ph type="pic" idx="22"/>
          </p:nvPr>
        </p:nvSpPr>
        <p:spPr>
          <a:xfrm>
            <a:off x="8432800" y="1263848"/>
            <a:ext cx="16850011" cy="11188205"/>
          </a:xfrm>
          <a:prstGeom prst="rect">
            <a:avLst/>
          </a:prstGeom>
        </p:spPr>
        <p:txBody>
          <a:bodyPr lIns="91439" tIns="45719" rIns="91439" bIns="45719">
            <a:noAutofit/>
          </a:bodyPr>
          <a:lstStyle/>
          <a:p>
            <a:pPr/>
          </a:p>
        </p:txBody>
      </p:sp>
      <p:sp>
        <p:nvSpPr>
          <p:cNvPr id="213" name="Título de la diapositiva"/>
          <p:cNvSpPr txBox="1"/>
          <p:nvPr>
            <p:ph type="title" hasCustomPrompt="1"/>
          </p:nvPr>
        </p:nvSpPr>
        <p:spPr>
          <a:xfrm>
            <a:off x="1206500" y="952500"/>
            <a:ext cx="9779000" cy="1435100"/>
          </a:xfrm>
          <a:prstGeom prst="rect">
            <a:avLst/>
          </a:prstGeom>
        </p:spPr>
        <p:txBody>
          <a:bodyPr/>
          <a:lstStyle>
            <a:lvl1pPr>
              <a:defRPr>
                <a:solidFill>
                  <a:schemeClr val="accent1">
                    <a:hueOff val="114395"/>
                    <a:lumOff val="-24975"/>
                  </a:schemeClr>
                </a:solidFill>
              </a:defRPr>
            </a:lvl1pPr>
          </a:lstStyle>
          <a:p>
            <a:pPr/>
            <a:r>
              <a:t>Título de la diapositiva</a:t>
            </a:r>
          </a:p>
        </p:txBody>
      </p:sp>
      <p:sp>
        <p:nvSpPr>
          <p:cNvPr id="21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ítulo de la diapositiva"/>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Título de la diapositiva</a:t>
            </a:r>
          </a:p>
        </p:txBody>
      </p:sp>
      <p:sp>
        <p:nvSpPr>
          <p:cNvPr id="3" name="Nivel de texto 1…"/>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Texto de viñeta de la diapositiva</a:t>
            </a:r>
          </a:p>
          <a:p>
            <a:pPr lvl="1"/>
            <a:r>
              <a:t/>
            </a:r>
          </a:p>
          <a:p>
            <a:pPr lvl="2"/>
            <a:r>
              <a:t/>
            </a:r>
          </a:p>
          <a:p>
            <a:pPr lvl="3"/>
            <a:r>
              <a:t/>
            </a:r>
          </a:p>
          <a:p>
            <a:pPr lvl="4"/>
            <a:r>
              <a:t/>
            </a:r>
          </a:p>
        </p:txBody>
      </p:sp>
      <p:sp>
        <p:nvSpPr>
          <p:cNvPr id="4" name="Número de diapositiva"/>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b="0"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444500" marR="0" indent="-444500" algn="l" defTabSz="2438338" rtl="0" latinLnBrk="0">
        <a:lnSpc>
          <a:spcPct val="90000"/>
        </a:lnSpc>
        <a:spcBef>
          <a:spcPts val="4500"/>
        </a:spcBef>
        <a:spcAft>
          <a:spcPts val="0"/>
        </a:spcAft>
        <a:buClrTx/>
        <a:buSzPct val="123000"/>
        <a:buFontTx/>
        <a:buChar char="•"/>
        <a:tabLst/>
        <a:defRPr b="0" baseline="0" cap="none" i="0" spc="0" strike="noStrike" sz="3500" u="none">
          <a:solidFill>
            <a:srgbClr val="000000"/>
          </a:solidFill>
          <a:uFillTx/>
          <a:latin typeface="+mn-lt"/>
          <a:ea typeface="+mn-ea"/>
          <a:cs typeface="+mn-cs"/>
          <a:sym typeface="Helvetica Neue"/>
        </a:defRPr>
      </a:lvl1pPr>
      <a:lvl2pPr marL="1054100" marR="0" indent="-444500" algn="l" defTabSz="2438338" rtl="0" latinLnBrk="0">
        <a:lnSpc>
          <a:spcPct val="90000"/>
        </a:lnSpc>
        <a:spcBef>
          <a:spcPts val="4500"/>
        </a:spcBef>
        <a:spcAft>
          <a:spcPts val="0"/>
        </a:spcAft>
        <a:buClrTx/>
        <a:buSzPct val="123000"/>
        <a:buFontTx/>
        <a:buChar char="•"/>
        <a:tabLst/>
        <a:defRPr b="0" baseline="0" cap="none" i="0" spc="0" strike="noStrike" sz="3500" u="none">
          <a:solidFill>
            <a:srgbClr val="000000"/>
          </a:solidFill>
          <a:uFillTx/>
          <a:latin typeface="+mn-lt"/>
          <a:ea typeface="+mn-ea"/>
          <a:cs typeface="+mn-cs"/>
          <a:sym typeface="Helvetica Neue"/>
        </a:defRPr>
      </a:lvl2pPr>
      <a:lvl3pPr marL="1663700" marR="0" indent="-444500" algn="l" defTabSz="2438338" rtl="0" latinLnBrk="0">
        <a:lnSpc>
          <a:spcPct val="90000"/>
        </a:lnSpc>
        <a:spcBef>
          <a:spcPts val="4500"/>
        </a:spcBef>
        <a:spcAft>
          <a:spcPts val="0"/>
        </a:spcAft>
        <a:buClrTx/>
        <a:buSzPct val="123000"/>
        <a:buFontTx/>
        <a:buChar char="•"/>
        <a:tabLst/>
        <a:defRPr b="0" baseline="0" cap="none" i="0" spc="0" strike="noStrike" sz="3500" u="none">
          <a:solidFill>
            <a:srgbClr val="000000"/>
          </a:solidFill>
          <a:uFillTx/>
          <a:latin typeface="+mn-lt"/>
          <a:ea typeface="+mn-ea"/>
          <a:cs typeface="+mn-cs"/>
          <a:sym typeface="Helvetica Neue"/>
        </a:defRPr>
      </a:lvl3pPr>
      <a:lvl4pPr marL="2273300" marR="0" indent="-444500" algn="l" defTabSz="2438338" rtl="0" latinLnBrk="0">
        <a:lnSpc>
          <a:spcPct val="90000"/>
        </a:lnSpc>
        <a:spcBef>
          <a:spcPts val="4500"/>
        </a:spcBef>
        <a:spcAft>
          <a:spcPts val="0"/>
        </a:spcAft>
        <a:buClrTx/>
        <a:buSzPct val="123000"/>
        <a:buFontTx/>
        <a:buChar char="•"/>
        <a:tabLst/>
        <a:defRPr b="0" baseline="0" cap="none" i="0" spc="0" strike="noStrike" sz="3500" u="none">
          <a:solidFill>
            <a:srgbClr val="000000"/>
          </a:solidFill>
          <a:uFillTx/>
          <a:latin typeface="+mn-lt"/>
          <a:ea typeface="+mn-ea"/>
          <a:cs typeface="+mn-cs"/>
          <a:sym typeface="Helvetica Neue"/>
        </a:defRPr>
      </a:lvl4pPr>
      <a:lvl5pPr marL="2882900" marR="0" indent="-444500" algn="l" defTabSz="2438338" rtl="0" latinLnBrk="0">
        <a:lnSpc>
          <a:spcPct val="90000"/>
        </a:lnSpc>
        <a:spcBef>
          <a:spcPts val="4500"/>
        </a:spcBef>
        <a:spcAft>
          <a:spcPts val="0"/>
        </a:spcAft>
        <a:buClrTx/>
        <a:buSzPct val="123000"/>
        <a:buFontTx/>
        <a:buChar char="•"/>
        <a:tabLst/>
        <a:defRPr b="0" baseline="0" cap="none" i="0" spc="0" strike="noStrike" sz="3500" u="none">
          <a:solidFill>
            <a:srgbClr val="000000"/>
          </a:solidFill>
          <a:uFillTx/>
          <a:latin typeface="+mn-lt"/>
          <a:ea typeface="+mn-ea"/>
          <a:cs typeface="+mn-cs"/>
          <a:sym typeface="Helvetica Neue"/>
        </a:defRPr>
      </a:lvl5pPr>
      <a:lvl6pPr marL="3492500" marR="0" indent="-444500" algn="l" defTabSz="2438338" rtl="0" latinLnBrk="0">
        <a:lnSpc>
          <a:spcPct val="90000"/>
        </a:lnSpc>
        <a:spcBef>
          <a:spcPts val="4500"/>
        </a:spcBef>
        <a:spcAft>
          <a:spcPts val="0"/>
        </a:spcAft>
        <a:buClrTx/>
        <a:buSzPct val="123000"/>
        <a:buFontTx/>
        <a:buChar char="•"/>
        <a:tabLst/>
        <a:defRPr b="0" baseline="0" cap="none" i="0" spc="0" strike="noStrike" sz="3500" u="none">
          <a:solidFill>
            <a:srgbClr val="000000"/>
          </a:solidFill>
          <a:uFillTx/>
          <a:latin typeface="+mn-lt"/>
          <a:ea typeface="+mn-ea"/>
          <a:cs typeface="+mn-cs"/>
          <a:sym typeface="Helvetica Neue"/>
        </a:defRPr>
      </a:lvl6pPr>
      <a:lvl7pPr marL="4102100" marR="0" indent="-444500" algn="l" defTabSz="2438338" rtl="0" latinLnBrk="0">
        <a:lnSpc>
          <a:spcPct val="90000"/>
        </a:lnSpc>
        <a:spcBef>
          <a:spcPts val="4500"/>
        </a:spcBef>
        <a:spcAft>
          <a:spcPts val="0"/>
        </a:spcAft>
        <a:buClrTx/>
        <a:buSzPct val="123000"/>
        <a:buFontTx/>
        <a:buChar char="•"/>
        <a:tabLst/>
        <a:defRPr b="0" baseline="0" cap="none" i="0" spc="0" strike="noStrike" sz="3500" u="none">
          <a:solidFill>
            <a:srgbClr val="000000"/>
          </a:solidFill>
          <a:uFillTx/>
          <a:latin typeface="+mn-lt"/>
          <a:ea typeface="+mn-ea"/>
          <a:cs typeface="+mn-cs"/>
          <a:sym typeface="Helvetica Neue"/>
        </a:defRPr>
      </a:lvl7pPr>
      <a:lvl8pPr marL="4711700" marR="0" indent="-444500" algn="l" defTabSz="2438338" rtl="0" latinLnBrk="0">
        <a:lnSpc>
          <a:spcPct val="90000"/>
        </a:lnSpc>
        <a:spcBef>
          <a:spcPts val="4500"/>
        </a:spcBef>
        <a:spcAft>
          <a:spcPts val="0"/>
        </a:spcAft>
        <a:buClrTx/>
        <a:buSzPct val="123000"/>
        <a:buFontTx/>
        <a:buChar char="•"/>
        <a:tabLst/>
        <a:defRPr b="0" baseline="0" cap="none" i="0" spc="0" strike="noStrike" sz="3500" u="none">
          <a:solidFill>
            <a:srgbClr val="000000"/>
          </a:solidFill>
          <a:uFillTx/>
          <a:latin typeface="+mn-lt"/>
          <a:ea typeface="+mn-ea"/>
          <a:cs typeface="+mn-cs"/>
          <a:sym typeface="Helvetica Neue"/>
        </a:defRPr>
      </a:lvl8pPr>
      <a:lvl9pPr marL="5321300" marR="0" indent="-444500" algn="l" defTabSz="2438338" rtl="0" latinLnBrk="0">
        <a:lnSpc>
          <a:spcPct val="90000"/>
        </a:lnSpc>
        <a:spcBef>
          <a:spcPts val="4500"/>
        </a:spcBef>
        <a:spcAft>
          <a:spcPts val="0"/>
        </a:spcAft>
        <a:buClrTx/>
        <a:buSzPct val="123000"/>
        <a:buFontTx/>
        <a:buChar char="•"/>
        <a:tabLst/>
        <a:defRPr b="0" baseline="0" cap="none" i="0" spc="0" strike="noStrike" sz="35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6.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3.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4.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9.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0.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 Id="rId3" Type="http://schemas.openxmlformats.org/officeDocument/2006/relationships/image" Target="../media/image22.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2.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3.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www.doctorjoseariasdeluxan.com"/>
          <p:cNvSpPr txBox="1"/>
          <p:nvPr>
            <p:ph type="body" idx="21"/>
          </p:nvPr>
        </p:nvSpPr>
        <p:spPr>
          <a:xfrm>
            <a:off x="1146048" y="12495727"/>
            <a:ext cx="11237774" cy="636979"/>
          </a:xfrm>
          <a:prstGeom prst="rect">
            <a:avLst/>
          </a:prstGeom>
          <a:extLst>
            <a:ext uri="{C572A759-6A51-4108-AA02-DFA0A04FC94B}">
              <ma14:wrappingTextBoxFlag xmlns:ma14="http://schemas.microsoft.com/office/mac/drawingml/2011/main" val="1"/>
            </a:ext>
          </a:extLst>
        </p:spPr>
        <p:txBody>
          <a:bodyPr/>
          <a:lstStyle>
            <a:lvl1pPr algn="ctr" defTabSz="338454">
              <a:defRPr sz="3607"/>
            </a:lvl1pPr>
          </a:lstStyle>
          <a:p>
            <a:pPr>
              <a:defRPr sz="1476"/>
            </a:pPr>
            <a:r>
              <a:rPr sz="3607"/>
              <a:t>www.doctorjoseariasdeluxan.com</a:t>
            </a:r>
          </a:p>
        </p:txBody>
      </p:sp>
      <p:sp>
        <p:nvSpPr>
          <p:cNvPr id="224" name="ORAL MICROBIOMA…"/>
          <p:cNvSpPr txBox="1"/>
          <p:nvPr>
            <p:ph type="ctrTitle"/>
          </p:nvPr>
        </p:nvSpPr>
        <p:spPr>
          <a:xfrm>
            <a:off x="847095" y="1496787"/>
            <a:ext cx="21971004" cy="4648201"/>
          </a:xfrm>
          <a:prstGeom prst="rect">
            <a:avLst/>
          </a:prstGeom>
        </p:spPr>
        <p:txBody>
          <a:bodyPr/>
          <a:lstStyle/>
          <a:p>
            <a:pPr defTabSz="2365188">
              <a:defRPr spc="-225" sz="11252"/>
            </a:pPr>
            <a:r>
              <a:t>ORAL MICROBIOMA</a:t>
            </a:r>
          </a:p>
          <a:p>
            <a:pPr defTabSz="2365188">
              <a:defRPr spc="-225" sz="11252"/>
            </a:pPr>
          </a:p>
          <a:p>
            <a:pPr defTabSz="2365188">
              <a:defRPr spc="-225" sz="11252"/>
            </a:pPr>
            <a:r>
              <a:t> Microbioma bucal</a:t>
            </a:r>
          </a:p>
        </p:txBody>
      </p:sp>
      <p:sp>
        <p:nvSpPr>
          <p:cNvPr id="225" name="Revisiones clínicas y evidencia científica basado en:…"/>
          <p:cNvSpPr txBox="1"/>
          <p:nvPr>
            <p:ph type="subTitle" sz="quarter" idx="1"/>
          </p:nvPr>
        </p:nvSpPr>
        <p:spPr>
          <a:xfrm>
            <a:off x="692047" y="10098401"/>
            <a:ext cx="13223012" cy="1905001"/>
          </a:xfrm>
          <a:prstGeom prst="rect">
            <a:avLst/>
          </a:prstGeom>
        </p:spPr>
        <p:txBody>
          <a:bodyPr/>
          <a:lstStyle/>
          <a:p>
            <a:pPr algn="ctr" defTabSz="487044">
              <a:defRPr b="0" sz="3067">
                <a:latin typeface="Gill Sans Light"/>
                <a:ea typeface="Gill Sans Light"/>
                <a:cs typeface="Gill Sans Light"/>
                <a:sym typeface="Gill Sans Light"/>
              </a:defRPr>
            </a:pPr>
            <a:r>
              <a:t>Revisiones clínicas y evidencia científica basado en: </a:t>
            </a:r>
          </a:p>
          <a:p>
            <a:pPr algn="ctr" defTabSz="487044">
              <a:defRPr sz="3067">
                <a:latin typeface="Gill Sans"/>
                <a:ea typeface="Gill Sans"/>
                <a:cs typeface="Gill Sans"/>
                <a:sym typeface="Gill Sans"/>
              </a:defRPr>
            </a:pPr>
            <a:r>
              <a:t>“DIVULGACIÓN PERIODONTAL, DE PERIODONTITIS A</a:t>
            </a:r>
          </a:p>
          <a:p>
            <a:pPr algn="ctr" defTabSz="487044">
              <a:defRPr b="0" sz="3067">
                <a:latin typeface="Gill Sans Light"/>
                <a:ea typeface="Gill Sans Light"/>
                <a:cs typeface="Gill Sans Light"/>
                <a:sym typeface="Gill Sans Light"/>
              </a:defRPr>
            </a:pPr>
            <a:r>
              <a:rPr b="1">
                <a:latin typeface="Gill Sans"/>
                <a:ea typeface="Gill Sans"/>
                <a:cs typeface="Gill Sans"/>
                <a:sym typeface="Gill Sans"/>
              </a:rPr>
              <a:t>ENFERMEDAD SISTÉMICA: UNA REVISIÓN</a:t>
            </a:r>
            <a:r>
              <a:t> </a:t>
            </a:r>
            <a:r>
              <a:rPr b="1">
                <a:latin typeface="Gill Sans"/>
                <a:ea typeface="Gill Sans"/>
                <a:cs typeface="Gill Sans"/>
                <a:sym typeface="Gill Sans"/>
              </a:rPr>
              <a:t>1960-2020</a:t>
            </a:r>
            <a:r>
              <a:t>”</a:t>
            </a:r>
          </a:p>
          <a:p>
            <a:pPr algn="ctr" defTabSz="487044">
              <a:defRPr b="0" sz="3067">
                <a:latin typeface="Gill Sans Light"/>
                <a:ea typeface="Gill Sans Light"/>
                <a:cs typeface="Gill Sans Light"/>
                <a:sym typeface="Gill Sans Light"/>
              </a:defRPr>
            </a:pPr>
            <a:r>
              <a:t>Dr. José Arias de Luxán (Estomatólogo y Doctor en Medicina y Cirugía)</a:t>
            </a:r>
          </a:p>
        </p:txBody>
      </p:sp>
      <p:pic>
        <p:nvPicPr>
          <p:cNvPr id="226" name="Imagen" descr="Imagen"/>
          <p:cNvPicPr>
            <a:picLocks noChangeAspect="1"/>
          </p:cNvPicPr>
          <p:nvPr/>
        </p:nvPicPr>
        <p:blipFill>
          <a:blip r:embed="rId2">
            <a:extLst/>
          </a:blip>
          <a:stretch>
            <a:fillRect/>
          </a:stretch>
        </p:blipFill>
        <p:spPr>
          <a:xfrm>
            <a:off x="15452914" y="-11749"/>
            <a:ext cx="8968839" cy="13739497"/>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8" name="Imagen" descr="Imagen"/>
          <p:cNvPicPr>
            <a:picLocks noChangeAspect="1"/>
          </p:cNvPicPr>
          <p:nvPr/>
        </p:nvPicPr>
        <p:blipFill>
          <a:blip r:embed="rId2">
            <a:extLst/>
          </a:blip>
          <a:srcRect l="0" t="4331" r="0" b="0"/>
          <a:stretch>
            <a:fillRect/>
          </a:stretch>
        </p:blipFill>
        <p:spPr>
          <a:xfrm>
            <a:off x="15040340" y="-4468"/>
            <a:ext cx="9365000" cy="13724961"/>
          </a:xfrm>
          <a:prstGeom prst="rect">
            <a:avLst/>
          </a:prstGeom>
          <a:ln w="12700">
            <a:miter lim="400000"/>
          </a:ln>
        </p:spPr>
      </p:pic>
      <p:sp>
        <p:nvSpPr>
          <p:cNvPr id="229" name="La boca alberga múltiples hábitats únicos"/>
          <p:cNvSpPr txBox="1"/>
          <p:nvPr/>
        </p:nvSpPr>
        <p:spPr>
          <a:xfrm>
            <a:off x="-54208" y="-6353"/>
            <a:ext cx="15147765" cy="845550"/>
          </a:xfrm>
          <a:prstGeom prst="rect">
            <a:avLst/>
          </a:pr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25500">
              <a:defRPr b="0" sz="4900">
                <a:solidFill>
                  <a:srgbClr val="FFFFFF"/>
                </a:solidFill>
                <a:latin typeface="Helvetica Neue Medium"/>
                <a:ea typeface="Helvetica Neue Medium"/>
                <a:cs typeface="Helvetica Neue Medium"/>
                <a:sym typeface="Helvetica Neue Medium"/>
              </a:defRPr>
            </a:lvl1pPr>
          </a:lstStyle>
          <a:p>
            <a:pPr/>
            <a:r>
              <a:t>La boca alberga múltiples hábitats únicos</a:t>
            </a:r>
          </a:p>
        </p:txBody>
      </p:sp>
      <p:sp>
        <p:nvSpPr>
          <p:cNvPr id="230" name="1.- Saliva…"/>
          <p:cNvSpPr txBox="1"/>
          <p:nvPr/>
        </p:nvSpPr>
        <p:spPr>
          <a:xfrm>
            <a:off x="808009" y="1231412"/>
            <a:ext cx="6130226" cy="112531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4400">
                <a:solidFill>
                  <a:srgbClr val="000000"/>
                </a:solidFill>
              </a:defRPr>
            </a:pPr>
            <a:r>
              <a:t>1.- Saliva</a:t>
            </a:r>
          </a:p>
          <a:p>
            <a:pPr algn="l">
              <a:lnSpc>
                <a:spcPct val="90000"/>
              </a:lnSpc>
              <a:spcBef>
                <a:spcPts val="4500"/>
              </a:spcBef>
              <a:defRPr b="0" sz="4400">
                <a:solidFill>
                  <a:srgbClr val="000000"/>
                </a:solidFill>
              </a:defRPr>
            </a:pPr>
            <a:r>
              <a:t>2.- Lengua</a:t>
            </a:r>
          </a:p>
          <a:p>
            <a:pPr algn="l">
              <a:lnSpc>
                <a:spcPct val="90000"/>
              </a:lnSpc>
              <a:spcBef>
                <a:spcPts val="4500"/>
              </a:spcBef>
              <a:defRPr b="0" sz="4400">
                <a:solidFill>
                  <a:srgbClr val="000000"/>
                </a:solidFill>
              </a:defRPr>
            </a:pPr>
            <a:r>
              <a:t>3.- Mucosa yugal</a:t>
            </a:r>
          </a:p>
          <a:p>
            <a:pPr algn="l">
              <a:lnSpc>
                <a:spcPct val="90000"/>
              </a:lnSpc>
              <a:spcBef>
                <a:spcPts val="4500"/>
              </a:spcBef>
              <a:defRPr b="0" sz="4400">
                <a:solidFill>
                  <a:srgbClr val="000000"/>
                </a:solidFill>
              </a:defRPr>
            </a:pPr>
            <a:r>
              <a:t>4.- Dientes</a:t>
            </a:r>
          </a:p>
          <a:p>
            <a:pPr algn="l">
              <a:lnSpc>
                <a:spcPct val="90000"/>
              </a:lnSpc>
              <a:spcBef>
                <a:spcPts val="4500"/>
              </a:spcBef>
              <a:defRPr b="0" sz="4400">
                <a:solidFill>
                  <a:srgbClr val="000000"/>
                </a:solidFill>
              </a:defRPr>
            </a:pPr>
            <a:r>
              <a:t>5.- Encías</a:t>
            </a:r>
          </a:p>
          <a:p>
            <a:pPr algn="l">
              <a:lnSpc>
                <a:spcPct val="90000"/>
              </a:lnSpc>
              <a:spcBef>
                <a:spcPts val="4500"/>
              </a:spcBef>
              <a:defRPr b="0" sz="4400">
                <a:solidFill>
                  <a:srgbClr val="000000"/>
                </a:solidFill>
              </a:defRPr>
            </a:pPr>
            <a:r>
              <a:t>6.- Paladar duro</a:t>
            </a:r>
          </a:p>
          <a:p>
            <a:pPr algn="l">
              <a:lnSpc>
                <a:spcPct val="90000"/>
              </a:lnSpc>
              <a:spcBef>
                <a:spcPts val="4500"/>
              </a:spcBef>
              <a:defRPr b="0" sz="4400">
                <a:solidFill>
                  <a:srgbClr val="000000"/>
                </a:solidFill>
              </a:defRPr>
            </a:pPr>
            <a:r>
              <a:t>7.- Paladar blando</a:t>
            </a:r>
          </a:p>
          <a:p>
            <a:pPr algn="l">
              <a:lnSpc>
                <a:spcPct val="90000"/>
              </a:lnSpc>
              <a:spcBef>
                <a:spcPts val="4500"/>
              </a:spcBef>
              <a:defRPr b="0" sz="4400">
                <a:solidFill>
                  <a:srgbClr val="000000"/>
                </a:solidFill>
              </a:defRPr>
            </a:pPr>
            <a:r>
              <a:t>8.- Placa subgingival</a:t>
            </a:r>
          </a:p>
          <a:p>
            <a:pPr algn="l">
              <a:lnSpc>
                <a:spcPct val="90000"/>
              </a:lnSpc>
              <a:spcBef>
                <a:spcPts val="4500"/>
              </a:spcBef>
              <a:defRPr b="0" sz="4400">
                <a:solidFill>
                  <a:srgbClr val="000000"/>
                </a:solidFill>
              </a:defRPr>
            </a:pPr>
            <a:r>
              <a:t>9.- Garganta</a:t>
            </a:r>
          </a:p>
          <a:p>
            <a:pPr algn="l">
              <a:lnSpc>
                <a:spcPct val="90000"/>
              </a:lnSpc>
              <a:spcBef>
                <a:spcPts val="4500"/>
              </a:spcBef>
              <a:defRPr b="0" sz="4400">
                <a:solidFill>
                  <a:srgbClr val="000000"/>
                </a:solidFill>
              </a:defRPr>
            </a:pPr>
            <a:r>
              <a:t>10.- Amigdalas</a:t>
            </a:r>
          </a:p>
        </p:txBody>
      </p:sp>
      <p:pic>
        <p:nvPicPr>
          <p:cNvPr id="231" name="Imagen" descr="Imagen"/>
          <p:cNvPicPr>
            <a:picLocks noChangeAspect="1"/>
          </p:cNvPicPr>
          <p:nvPr/>
        </p:nvPicPr>
        <p:blipFill>
          <a:blip r:embed="rId3">
            <a:extLst/>
          </a:blip>
          <a:stretch>
            <a:fillRect/>
          </a:stretch>
        </p:blipFill>
        <p:spPr>
          <a:xfrm>
            <a:off x="6742619" y="925498"/>
            <a:ext cx="8293101" cy="4483101"/>
          </a:xfrm>
          <a:prstGeom prst="rect">
            <a:avLst/>
          </a:prstGeom>
          <a:ln w="12700">
            <a:miter lim="400000"/>
          </a:ln>
        </p:spPr>
      </p:pic>
      <p:pic>
        <p:nvPicPr>
          <p:cNvPr id="232" name="IMG_4007.jpg" descr="IMG_4007.jpg"/>
          <p:cNvPicPr>
            <a:picLocks noChangeAspect="1"/>
          </p:cNvPicPr>
          <p:nvPr/>
        </p:nvPicPr>
        <p:blipFill>
          <a:blip r:embed="rId4">
            <a:extLst/>
          </a:blip>
          <a:stretch>
            <a:fillRect/>
          </a:stretch>
        </p:blipFill>
        <p:spPr>
          <a:xfrm>
            <a:off x="8400262" y="5494901"/>
            <a:ext cx="6621746" cy="4414497"/>
          </a:xfrm>
          <a:prstGeom prst="rect">
            <a:avLst/>
          </a:prstGeom>
          <a:ln w="12700">
            <a:miter lim="400000"/>
          </a:ln>
        </p:spPr>
      </p:pic>
      <p:pic>
        <p:nvPicPr>
          <p:cNvPr id="233" name="Imagen" descr="Imagen"/>
          <p:cNvPicPr>
            <a:picLocks noChangeAspect="1"/>
          </p:cNvPicPr>
          <p:nvPr/>
        </p:nvPicPr>
        <p:blipFill>
          <a:blip r:embed="rId5">
            <a:extLst/>
          </a:blip>
          <a:srcRect l="7477" t="7522" r="1764" b="0"/>
          <a:stretch>
            <a:fillRect/>
          </a:stretch>
        </p:blipFill>
        <p:spPr>
          <a:xfrm>
            <a:off x="10513098" y="9995700"/>
            <a:ext cx="4463612" cy="4064338"/>
          </a:xfrm>
          <a:prstGeom prst="rect">
            <a:avLst/>
          </a:prstGeom>
          <a:ln w="12700">
            <a:miter lim="400000"/>
          </a:ln>
        </p:spPr>
      </p:pic>
      <p:sp>
        <p:nvSpPr>
          <p:cNvPr id="234" name="Paster B.J. et al Periodontology 2000,2006;42:80-87"/>
          <p:cNvSpPr txBox="1"/>
          <p:nvPr/>
        </p:nvSpPr>
        <p:spPr>
          <a:xfrm>
            <a:off x="46009" y="13068480"/>
            <a:ext cx="9787962" cy="5727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1">
                <a:solidFill>
                  <a:srgbClr val="000000"/>
                </a:solidFill>
              </a:defRPr>
            </a:pPr>
            <a:r>
              <a:t>Paster B.J. et al Periodontology 2000,</a:t>
            </a:r>
            <a:r>
              <a:t>2006</a:t>
            </a:r>
            <a:r>
              <a:t>;42:80-87</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1" grpId="1"/>
      <p:bldP build="whole" bldLvl="1" animBg="1" rev="0" advAuto="0" spid="232" grpId="2"/>
      <p:bldP build="whole" bldLvl="1" animBg="1" rev="0" advAuto="0" spid="233" grpId="3"/>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The Human Oral Microbiome"/>
          <p:cNvSpPr txBox="1"/>
          <p:nvPr>
            <p:ph type="title"/>
          </p:nvPr>
        </p:nvSpPr>
        <p:spPr>
          <a:xfrm>
            <a:off x="1206500" y="-32811"/>
            <a:ext cx="21971000" cy="3151120"/>
          </a:xfrm>
          <a:prstGeom prst="rect">
            <a:avLst/>
          </a:prstGeom>
        </p:spPr>
        <p:txBody>
          <a:bodyPr/>
          <a:lstStyle/>
          <a:p>
            <a:pPr algn="ctr" defTabSz="2316421">
              <a:defRPr spc="-220" sz="11020"/>
            </a:pPr>
            <a:r>
              <a:t>The Human Oral Microbiome</a:t>
            </a:r>
            <a:br/>
          </a:p>
        </p:txBody>
      </p:sp>
      <p:sp>
        <p:nvSpPr>
          <p:cNvPr id="237" name="Dewhirst F.E. et al JOURNAL OF BACTERIOLOGY, Oct. 2010, p. 5002–5017"/>
          <p:cNvSpPr txBox="1"/>
          <p:nvPr>
            <p:ph type="body" idx="21"/>
          </p:nvPr>
        </p:nvSpPr>
        <p:spPr>
          <a:xfrm>
            <a:off x="1206500" y="1764744"/>
            <a:ext cx="21971000" cy="806376"/>
          </a:xfrm>
          <a:prstGeom prst="rect">
            <a:avLst/>
          </a:prstGeom>
          <a:extLst>
            <a:ext uri="{C572A759-6A51-4108-AA02-DFA0A04FC94B}">
              <ma14:wrappingTextBoxFlag xmlns:ma14="http://schemas.microsoft.com/office/mac/drawingml/2011/main" val="1"/>
            </a:ext>
          </a:extLst>
        </p:spPr>
        <p:txBody>
          <a:bodyPr/>
          <a:lstStyle/>
          <a:p>
            <a:pPr defTabSz="330200">
              <a:defRPr b="0" i="1" sz="2560"/>
            </a:pPr>
            <a:r>
              <a:t>             </a:t>
            </a:r>
            <a:r>
              <a:rPr sz="3040"/>
              <a:t>Dewhirst F.E. et al JOURNAL OF BACTERIOLOGY, Oct.</a:t>
            </a:r>
            <a:r>
              <a:rPr b="1" sz="3040"/>
              <a:t> 2010</a:t>
            </a:r>
            <a:r>
              <a:rPr sz="3040"/>
              <a:t>, p. 5002–5017 </a:t>
            </a:r>
            <a:endParaRPr sz="3040"/>
          </a:p>
        </p:txBody>
      </p:sp>
      <p:sp>
        <p:nvSpPr>
          <p:cNvPr id="238" name="La cavidad bucal humana contiene varios hábitats diferentes, incluidos los dientes, el surco gingival, la lengua, las mejillas, el paladar duro y blando y las amígdalas, que están colonizadas por bacterias. El microbioma bucal está compuesto por más de 6"/>
          <p:cNvSpPr txBox="1"/>
          <p:nvPr>
            <p:ph type="body" idx="1"/>
          </p:nvPr>
        </p:nvSpPr>
        <p:spPr>
          <a:xfrm>
            <a:off x="1206500" y="2925911"/>
            <a:ext cx="21971000" cy="10694390"/>
          </a:xfrm>
          <a:prstGeom prst="rect">
            <a:avLst/>
          </a:prstGeom>
        </p:spPr>
        <p:txBody>
          <a:bodyPr/>
          <a:lstStyle/>
          <a:p>
            <a:pPr marL="0" indent="0" algn="just" defTabSz="2243271">
              <a:spcBef>
                <a:spcPts val="4100"/>
              </a:spcBef>
              <a:buSzTx/>
              <a:buNone/>
              <a:defRPr sz="3220"/>
            </a:pPr>
            <a:r>
              <a:t>La cavidad bucal humana contiene varios </a:t>
            </a:r>
            <a:r>
              <a:rPr b="1"/>
              <a:t>hábitats diferentes</a:t>
            </a:r>
            <a:r>
              <a:t>, incluidos los </a:t>
            </a:r>
            <a:r>
              <a:rPr b="1"/>
              <a:t>dientes, el surco gingival, la lengua, las mejillas, el paladar duro y blando y las amígdalas, que están colonizadas por bacterias.</a:t>
            </a:r>
            <a:r>
              <a:t> El microbioma bucal está compuesto por más de 600 taxones prevalentes a nivel de especie, con distintos subconjuntos que predominan en diferentes hábitats. </a:t>
            </a:r>
            <a:r>
              <a:rPr b="1">
                <a:solidFill>
                  <a:schemeClr val="accent5">
                    <a:hueOff val="-82419"/>
                    <a:satOff val="-9513"/>
                    <a:lumOff val="-16343"/>
                  </a:schemeClr>
                </a:solidFill>
              </a:rPr>
              <a:t>El microbioma bucal se ha caracterizado ampliamente por cultivo y métodos moleculares independientes del cultivo, como la clonación del ARNr 16S.</a:t>
            </a:r>
            <a:r>
              <a:t> Desafortunadamente, la gran mayoría de taxones bucales sin nombre son referenciados por números de clon o números de acceso a GenBank de rRNA 16S, a menudo sin anclajes taxonómicos. </a:t>
            </a:r>
          </a:p>
          <a:p>
            <a:pPr marL="0" indent="0" algn="just" defTabSz="2243271">
              <a:spcBef>
                <a:spcPts val="4100"/>
              </a:spcBef>
              <a:buSzTx/>
              <a:buNone/>
              <a:defRPr sz="3220"/>
            </a:pPr>
            <a:r>
              <a:rPr b="1"/>
              <a:t>El primer objetivo de esta investigación fue recopilar secuencias de genes de ARNr 16S en una base de datos curada basada en filogenia, </a:t>
            </a:r>
            <a:r>
              <a:rPr b="1">
                <a:solidFill>
                  <a:schemeClr val="accent5">
                    <a:hueOff val="-82419"/>
                    <a:satOff val="-9513"/>
                    <a:lumOff val="-16343"/>
                  </a:schemeClr>
                </a:solidFill>
              </a:rPr>
              <a:t>la Base de datos de microbioma oral humano (HOMD)</a:t>
            </a:r>
            <a:r>
              <a:t>, y hacerla accesible a través de la web (</a:t>
            </a:r>
            <a:r>
              <a:rPr b="1">
                <a:solidFill>
                  <a:schemeClr val="accent5">
                    <a:hueOff val="-82419"/>
                    <a:satOff val="-9513"/>
                    <a:lumOff val="-16343"/>
                  </a:schemeClr>
                </a:solidFill>
              </a:rPr>
              <a:t>www.homd.org</a:t>
            </a:r>
            <a:r>
              <a:t>). </a:t>
            </a:r>
          </a:p>
          <a:p>
            <a:pPr marL="0" indent="0" algn="just" defTabSz="2243271">
              <a:spcBef>
                <a:spcPts val="4100"/>
              </a:spcBef>
              <a:buSzTx/>
              <a:buNone/>
              <a:defRPr sz="3220"/>
            </a:pPr>
            <a:r>
              <a:t>El HOMD incluye 619 taxones en 13 phyla, como sigue: </a:t>
            </a:r>
            <a:r>
              <a:rPr b="1" i="1"/>
              <a:t>Actinobacteria, Bacteroidetes, Chlamydiae, Chloroflexi, Euryarchaeota, Firmicutes, Fusobacterias, Proteobacteria, Spirochaetes, SR1, Synergistetes, Tenericutes y TM7.</a:t>
            </a:r>
            <a:r>
              <a:t> </a:t>
            </a:r>
          </a:p>
          <a:p>
            <a:pPr marL="0" indent="0" algn="just" defTabSz="2243271">
              <a:spcBef>
                <a:spcPts val="4100"/>
              </a:spcBef>
              <a:buSzTx/>
              <a:buNone/>
              <a:defRPr sz="3220"/>
            </a:pPr>
            <a:r>
              <a:rPr b="1"/>
              <a:t>El segundo objetivo fue analizar 36 043 clones de genes de ARNr 16S aislados de estudios de la microbiota oral para determinar la abundancia relativa de taxones e identificar nuevos taxones candidatos.</a:t>
            </a:r>
            <a:r>
              <a:t> El análisis identificó 1.179 taxones, de los cuales el 24% fueron nombrados, el 8% fueron cultivados pero sin nombre y el 68% eran filotipos no cultivados. Tras la validación, se agregarán al HOMD 434 taxones nuevos que no sean de un solo ejemplar. El número de taxones necesarios para representar el 90%, 95% o 99% de los clones examinados es 259, 413 y 875, respectivamente. </a:t>
            </a:r>
            <a:r>
              <a:rPr b="1">
                <a:solidFill>
                  <a:schemeClr val="accent5">
                    <a:hueOff val="-82419"/>
                    <a:satOff val="-9513"/>
                    <a:lumOff val="-16343"/>
                  </a:schemeClr>
                </a:solidFill>
              </a:rPr>
              <a:t>El HOMD es la primera descripción comisariada de un microbioma asociado con el ser humano y proporciona herramientas para su uso en la comprensión del papel del microbioma en la salud y la enfermedad.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Linkages between oral commensal bacteria and atherosclerotic…"/>
          <p:cNvSpPr txBox="1"/>
          <p:nvPr>
            <p:ph type="title"/>
          </p:nvPr>
        </p:nvSpPr>
        <p:spPr>
          <a:xfrm>
            <a:off x="1206500" y="632192"/>
            <a:ext cx="21971000" cy="1880471"/>
          </a:xfrm>
          <a:prstGeom prst="rect">
            <a:avLst/>
          </a:prstGeom>
        </p:spPr>
        <p:txBody>
          <a:bodyPr/>
          <a:lstStyle/>
          <a:p>
            <a:pPr defTabSz="1219169">
              <a:defRPr spc="-116" sz="5800"/>
            </a:pPr>
            <a:r>
              <a:t>Linkages between oral commensal bacteria and atherosclerotic </a:t>
            </a:r>
            <a:endParaRPr spc="-12" sz="600"/>
          </a:p>
          <a:p>
            <a:pPr defTabSz="1219169">
              <a:defRPr spc="-116" sz="5800"/>
            </a:pPr>
            <a:r>
              <a:t>plaques in coronary artery disease patients </a:t>
            </a:r>
            <a:endParaRPr spc="-12" sz="600"/>
          </a:p>
        </p:txBody>
      </p:sp>
      <p:sp>
        <p:nvSpPr>
          <p:cNvPr id="241" name="Chhibber-Goel J. et al Biofilms and Microbiomes 2016; 2: 7"/>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defTabSz="2438338">
              <a:lnSpc>
                <a:spcPct val="90000"/>
              </a:lnSpc>
              <a:spcBef>
                <a:spcPts val="4500"/>
              </a:spcBef>
              <a:defRPr b="0" i="1" sz="4700"/>
            </a:pPr>
            <a:r>
              <a:rPr sz="4000"/>
              <a:t>Chhibber-Goel J. et al Biofilms and Microbiomes </a:t>
            </a:r>
            <a:r>
              <a:rPr b="1" sz="4000"/>
              <a:t>2016</a:t>
            </a:r>
            <a:r>
              <a:rPr sz="4000"/>
              <a:t>; 2: 7</a:t>
            </a:r>
            <a:r>
              <a:t> </a:t>
            </a:r>
          </a:p>
        </p:txBody>
      </p:sp>
      <p:sp>
        <p:nvSpPr>
          <p:cNvPr id="242" name="La enfermedad de las arterias coronarias es un trastorno inflamatorio caracterizado por el estrechamiento de las arterias coronarias debido a la formación de placa aterosclerótica. Hasta la fecha, la evidencia epidemiológica acumulada apoya una asociació"/>
          <p:cNvSpPr txBox="1"/>
          <p:nvPr>
            <p:ph type="body" idx="1"/>
          </p:nvPr>
        </p:nvSpPr>
        <p:spPr>
          <a:prstGeom prst="rect">
            <a:avLst/>
          </a:prstGeom>
        </p:spPr>
        <p:txBody>
          <a:bodyPr/>
          <a:lstStyle/>
          <a:p>
            <a:pPr marL="0" indent="0" algn="just" defTabSz="2072588">
              <a:spcBef>
                <a:spcPts val="3800"/>
              </a:spcBef>
              <a:buSzTx/>
              <a:buNone/>
              <a:defRPr sz="2975"/>
            </a:pPr>
            <a:r>
              <a:t>La enfermedad de las arterias coronarias es un trastorno inflamatorio caracterizado por el estrechamiento de las arterias coronarias debido a la formación de placa aterosclerótica. Hasta la fecha, </a:t>
            </a:r>
            <a:r>
              <a:rPr b="1"/>
              <a:t>la evidencia epidemiológica acumulada apoya una asociación entre las enfermedades bacterianas orales y la enfermedad de las arterias coronarias, pero no ha podido probar un vínculo causal entre las dos.</a:t>
            </a:r>
            <a:r>
              <a:t> Debido al reciente aumento en las técnicas de identificación y análisis microbianos, se han encontrado varias bacterias de forma independiente en muestras de placa aterosclerótica de pacientes con enfermedad de las arterias coronarias. En este estudio, </a:t>
            </a:r>
            <a:r>
              <a:rPr b="1"/>
              <a:t>presentamos un metanálisis</a:t>
            </a:r>
            <a:r>
              <a:t> de estudios publicados que han investigado de forma independiente la presencia de bacterias en muestras de placa aterosclerótica en pacientes con enfermedad de las arterias coronarias. Se recopilaron </a:t>
            </a:r>
            <a:r>
              <a:rPr b="1"/>
              <a:t>datos de 63 estudios que cubrieron 1791 pacientes </a:t>
            </a:r>
            <a:r>
              <a:t>repartidos durante una década. Nuestro análisis </a:t>
            </a:r>
            <a:r>
              <a:rPr b="1"/>
              <a:t>confirma la presencia de 23 bacterias comensales bucales</a:t>
            </a:r>
            <a:r>
              <a:t>, ya sea individualmente o en coexistencia, dentro de placas ateroscleróticas en pacientes sometidos a endarterectomía carotídea, aterectomía con catéter o procedimientos similares. </a:t>
            </a:r>
          </a:p>
          <a:p>
            <a:pPr marL="0" indent="0" algn="just" defTabSz="2072588">
              <a:spcBef>
                <a:spcPts val="3800"/>
              </a:spcBef>
              <a:buSzTx/>
              <a:buNone/>
              <a:defRPr sz="2975"/>
            </a:pPr>
            <a:r>
              <a:rPr b="1">
                <a:solidFill>
                  <a:schemeClr val="accent5">
                    <a:hueOff val="-82419"/>
                    <a:satOff val="-9513"/>
                    <a:lumOff val="-16343"/>
                  </a:schemeClr>
                </a:solidFill>
              </a:rPr>
              <a:t>De estas 23 bacterias, 5 (Campylobacter rectus, Porphyromonas gingivalis, Porphyromonas endodontalis, Prevotella intermedia, Prevotella nigrescens) son exclusivas de las placas coronarias, mientras que las otras 18 están presentes adicionalmente en órganos no cardíacos y se asocian con más de 30 trastornos no cardíacos.</a:t>
            </a:r>
            <a:r>
              <a:t> . Hemos catalogado el amplio espectro de proteínas secretadas por las bacterias asociadas a la placa aterosclerótica y discutimos sus posibles roles durante la migración microbiana a través del torrente sanguíneo. También destacamos la prevalencia de comunidades polimicrobianas específicas dentro de las placas ateroscleróticas. Este trabajo proporciona un recurso cuya implicación inmediata es la necesidad de catalogar sistemáticamente los paisajes de bacterias comensales orales asociadas a la placa aterosclerótica en poblaciones de pacientes humanos.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El microbioma humano ahora se reconoce como un actor central en salud humana, y el microbioma oral está aumentando su importancia en biología humana.…"/>
          <p:cNvSpPr txBox="1"/>
          <p:nvPr/>
        </p:nvSpPr>
        <p:spPr>
          <a:xfrm>
            <a:off x="458124" y="648821"/>
            <a:ext cx="23467751" cy="116995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lnSpc>
                <a:spcPct val="90000"/>
              </a:lnSpc>
              <a:spcBef>
                <a:spcPts val="4500"/>
              </a:spcBef>
              <a:defRPr b="0" sz="4400">
                <a:solidFill>
                  <a:srgbClr val="000000"/>
                </a:solidFill>
              </a:defRPr>
            </a:pPr>
            <a:r>
              <a:t>El microbioma humano ahora se reconoce como un actor central en salud humana, y el </a:t>
            </a:r>
            <a:r>
              <a:rPr b="1">
                <a:solidFill>
                  <a:schemeClr val="accent5">
                    <a:hueOff val="-82419"/>
                    <a:satOff val="-9513"/>
                    <a:lumOff val="-16343"/>
                  </a:schemeClr>
                </a:solidFill>
              </a:rPr>
              <a:t>microbioma oral</a:t>
            </a:r>
            <a:r>
              <a:t> está aumentando su importancia en biología humana. </a:t>
            </a:r>
          </a:p>
          <a:p>
            <a:pPr algn="just">
              <a:lnSpc>
                <a:spcPct val="90000"/>
              </a:lnSpc>
              <a:spcBef>
                <a:spcPts val="4500"/>
              </a:spcBef>
              <a:defRPr b="0" sz="4400">
                <a:solidFill>
                  <a:srgbClr val="000000"/>
                </a:solidFill>
              </a:defRPr>
            </a:pPr>
            <a:r>
              <a:t>La </a:t>
            </a:r>
            <a:r>
              <a:rPr b="1"/>
              <a:t>cavidad bucal</a:t>
            </a:r>
            <a:r>
              <a:t> incluye varios hábitats microbianos y es el </a:t>
            </a:r>
            <a:r>
              <a:rPr b="1">
                <a:solidFill>
                  <a:schemeClr val="accent5">
                    <a:hueOff val="-82419"/>
                    <a:satOff val="-9513"/>
                    <a:lumOff val="-16343"/>
                  </a:schemeClr>
                </a:solidFill>
              </a:rPr>
              <a:t>canal central de entrada de bacterias al cuerpo humano</a:t>
            </a:r>
            <a:r>
              <a:t>. Constituye el </a:t>
            </a:r>
            <a:r>
              <a:rPr b="1"/>
              <a:t>segundo sistema ecológico más complejo</a:t>
            </a:r>
            <a:r>
              <a:t> </a:t>
            </a:r>
            <a:r>
              <a:rPr b="1"/>
              <a:t>del cuerpo humano después del microbioma intestinal, con más de 700 especies de bacterias</a:t>
            </a:r>
            <a:r>
              <a:t> y </a:t>
            </a:r>
            <a:r>
              <a:rPr b="1"/>
              <a:t>&gt; 5 mil millones de bacterias</a:t>
            </a:r>
            <a:r>
              <a:t>.</a:t>
            </a:r>
          </a:p>
          <a:p>
            <a:pPr algn="just">
              <a:lnSpc>
                <a:spcPct val="90000"/>
              </a:lnSpc>
              <a:spcBef>
                <a:spcPts val="4500"/>
              </a:spcBef>
              <a:defRPr b="0" sz="4400">
                <a:solidFill>
                  <a:srgbClr val="000000"/>
                </a:solidFill>
              </a:defRPr>
            </a:pPr>
            <a:r>
              <a:t>Estas bacterias grampositivas o gramnegativas colonizan las </a:t>
            </a:r>
            <a:r>
              <a:rPr b="1">
                <a:solidFill>
                  <a:schemeClr val="accent5">
                    <a:hueOff val="-82419"/>
                    <a:satOff val="-9513"/>
                    <a:lumOff val="-16343"/>
                  </a:schemeClr>
                </a:solidFill>
              </a:rPr>
              <a:t>superficies periodontales</a:t>
            </a:r>
            <a:r>
              <a:t> y forman parte de la </a:t>
            </a:r>
            <a:r>
              <a:rPr b="1">
                <a:solidFill>
                  <a:schemeClr val="accent5">
                    <a:hueOff val="-82419"/>
                    <a:satOff val="-9513"/>
                    <a:lumOff val="-16343"/>
                  </a:schemeClr>
                </a:solidFill>
              </a:rPr>
              <a:t>saliva</a:t>
            </a:r>
            <a:r>
              <a:t>. Además, dependiendo de las </a:t>
            </a:r>
            <a:r>
              <a:rPr b="1">
                <a:solidFill>
                  <a:schemeClr val="accent5">
                    <a:hueOff val="-82419"/>
                    <a:satOff val="-9513"/>
                    <a:lumOff val="-16343"/>
                  </a:schemeClr>
                </a:solidFill>
              </a:rPr>
              <a:t>condiciones de oxigenación</a:t>
            </a:r>
            <a:r>
              <a:t>, pueden ser </a:t>
            </a:r>
            <a:r>
              <a:rPr b="1"/>
              <a:t>aeróbicas</a:t>
            </a:r>
            <a:r>
              <a:t> (obligadas o facultativas) o </a:t>
            </a:r>
            <a:r>
              <a:rPr b="1"/>
              <a:t>anaeróbicas</a:t>
            </a:r>
            <a:r>
              <a:t> (obligadas o facultativas). En condiciones saludables, la comunidad bacteriana bucal de ~ 700 especies es estable pero permanece susceptible a la alteración en sus estructuras poblacionales debido a infecciones u otras tensiones (Base de datos de microbioma oral humano </a:t>
            </a:r>
            <a:r>
              <a:rPr b="1"/>
              <a:t>HOMD</a:t>
            </a:r>
            <a:r>
              <a:t>).</a:t>
            </a:r>
          </a:p>
          <a:p>
            <a:pPr algn="just">
              <a:lnSpc>
                <a:spcPct val="90000"/>
              </a:lnSpc>
              <a:spcBef>
                <a:spcPts val="4500"/>
              </a:spcBef>
              <a:defRPr b="0" sz="4400">
                <a:solidFill>
                  <a:srgbClr val="000000"/>
                </a:solidFill>
              </a:defRPr>
            </a:pPr>
            <a:r>
              <a:t>La creciente evidencia sobre la diversidad molecular conocida de bacterias y </a:t>
            </a:r>
            <a:r>
              <a:rPr b="1">
                <a:solidFill>
                  <a:schemeClr val="accent5">
                    <a:hueOff val="-82419"/>
                    <a:satOff val="-9513"/>
                    <a:lumOff val="-16343"/>
                  </a:schemeClr>
                </a:solidFill>
              </a:rPr>
              <a:t>los avances recientes en técnicas independientes del cultivo han validado la participación del microbioma oral en varios eventos autoinmunes y metabólicos como la obesidad, la diabetes y las enfermedades cardiovasculares.</a:t>
            </a:r>
          </a:p>
        </p:txBody>
      </p:sp>
      <p:sp>
        <p:nvSpPr>
          <p:cNvPr id="245" name="Chhibber-Goel J. et al Biofilms and Microbiomes 2016; 2: 7"/>
          <p:cNvSpPr txBox="1"/>
          <p:nvPr/>
        </p:nvSpPr>
        <p:spPr>
          <a:xfrm>
            <a:off x="460703" y="12675413"/>
            <a:ext cx="16582671" cy="14660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i="1" sz="4700">
                <a:solidFill>
                  <a:srgbClr val="000000"/>
                </a:solidFill>
              </a:defRPr>
            </a:pPr>
            <a:r>
              <a:t>Chhibber-Goel J. et al Biofilms and Microbiomes </a:t>
            </a:r>
            <a:r>
              <a:rPr b="1"/>
              <a:t>2016</a:t>
            </a:r>
            <a:r>
              <a:t>; 2: 7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7" name="Chhibber-Goel-2016-Fig3.png" descr="Chhibber-Goel-2016-Fig3.png"/>
          <p:cNvPicPr>
            <a:picLocks noChangeAspect="1"/>
          </p:cNvPicPr>
          <p:nvPr/>
        </p:nvPicPr>
        <p:blipFill>
          <a:blip r:embed="rId2">
            <a:extLst/>
          </a:blip>
          <a:stretch>
            <a:fillRect/>
          </a:stretch>
        </p:blipFill>
        <p:spPr>
          <a:xfrm>
            <a:off x="1181700" y="-180888"/>
            <a:ext cx="22746744" cy="13580144"/>
          </a:xfrm>
          <a:prstGeom prst="rect">
            <a:avLst/>
          </a:prstGeom>
          <a:ln w="12700">
            <a:miter lim="400000"/>
          </a:ln>
        </p:spPr>
      </p:pic>
      <p:sp>
        <p:nvSpPr>
          <p:cNvPr id="248" name="Chhibber-Goel J. et al Biofilms and Microbiomes 2016; 2: 7"/>
          <p:cNvSpPr txBox="1"/>
          <p:nvPr/>
        </p:nvSpPr>
        <p:spPr>
          <a:xfrm>
            <a:off x="539213" y="12837533"/>
            <a:ext cx="10977500" cy="145455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lnSpc>
                <a:spcPct val="90000"/>
              </a:lnSpc>
              <a:spcBef>
                <a:spcPts val="4500"/>
              </a:spcBef>
              <a:defRPr b="0" i="1" sz="4700">
                <a:solidFill>
                  <a:srgbClr val="000000"/>
                </a:solidFill>
              </a:defRPr>
            </a:pPr>
            <a:r>
              <a:rPr sz="3200"/>
              <a:t>Chhibber-Goel J. et al Biofilms and Microbiomes </a:t>
            </a:r>
            <a:r>
              <a:rPr b="1" sz="3200"/>
              <a:t>2016</a:t>
            </a:r>
            <a:r>
              <a:rPr sz="3200"/>
              <a:t>; 2: 7</a:t>
            </a:r>
            <a:r>
              <a:t> </a:t>
            </a:r>
          </a:p>
        </p:txBody>
      </p:sp>
      <p:sp>
        <p:nvSpPr>
          <p:cNvPr id="249" name="1.- BACTERIEMIA"/>
          <p:cNvSpPr txBox="1"/>
          <p:nvPr/>
        </p:nvSpPr>
        <p:spPr>
          <a:xfrm>
            <a:off x="16799642" y="3653201"/>
            <a:ext cx="3520355" cy="5727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1.- BACTERIEMIA</a:t>
            </a:r>
          </a:p>
        </p:txBody>
      </p:sp>
      <p:sp>
        <p:nvSpPr>
          <p:cNvPr id="250" name="2.- ASPIRACIÓN"/>
          <p:cNvSpPr txBox="1"/>
          <p:nvPr/>
        </p:nvSpPr>
        <p:spPr>
          <a:xfrm>
            <a:off x="16827289" y="6571610"/>
            <a:ext cx="3844226" cy="5727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2.- ASPIRACIÓN</a:t>
            </a:r>
          </a:p>
        </p:txBody>
      </p:sp>
      <p:sp>
        <p:nvSpPr>
          <p:cNvPr id="251" name="3.- DEGLUCIÓN"/>
          <p:cNvSpPr txBox="1"/>
          <p:nvPr/>
        </p:nvSpPr>
        <p:spPr>
          <a:xfrm>
            <a:off x="4443168" y="4150834"/>
            <a:ext cx="4182460" cy="5727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3.- DEGLUCIÓN</a:t>
            </a:r>
          </a:p>
        </p:txBody>
      </p:sp>
      <p:sp>
        <p:nvSpPr>
          <p:cNvPr id="252" name="4.- VIA ENTERO-RENAL"/>
          <p:cNvSpPr txBox="1"/>
          <p:nvPr/>
        </p:nvSpPr>
        <p:spPr>
          <a:xfrm>
            <a:off x="4057524" y="6571610"/>
            <a:ext cx="4953748" cy="5727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4.- VIA ENTERO-RENAL</a:t>
            </a:r>
          </a:p>
        </p:txBody>
      </p:sp>
      <p:sp>
        <p:nvSpPr>
          <p:cNvPr id="253" name="5.- TRACTO OLFATIVO"/>
          <p:cNvSpPr txBox="1"/>
          <p:nvPr/>
        </p:nvSpPr>
        <p:spPr>
          <a:xfrm>
            <a:off x="15083941" y="12002372"/>
            <a:ext cx="5532943" cy="5727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5.- TRACTO OLFATIVO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2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1" grpId="3"/>
      <p:bldP build="whole" bldLvl="1" animBg="1" rev="0" advAuto="0" spid="250" grpId="2"/>
      <p:bldP build="whole" bldLvl="1" animBg="1" rev="0" advAuto="0" spid="249" grpId="1"/>
      <p:bldP build="whole" bldLvl="1" animBg="1" rev="0" advAuto="0" spid="253" grpId="5"/>
      <p:bldP build="whole" bldLvl="1" animBg="1" rev="0" advAuto="0" spid="252" grpId="4"/>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Parodontopatias e infección focal"/>
          <p:cNvSpPr txBox="1"/>
          <p:nvPr>
            <p:ph type="title"/>
          </p:nvPr>
        </p:nvSpPr>
        <p:spPr>
          <a:prstGeom prst="rect">
            <a:avLst/>
          </a:prstGeom>
        </p:spPr>
        <p:txBody>
          <a:bodyPr/>
          <a:lstStyle>
            <a:lvl1pPr>
              <a:defRPr>
                <a:latin typeface="Bodoni SvtyTwo ITC TT-Bold"/>
                <a:ea typeface="Bodoni SvtyTwo ITC TT-Bold"/>
                <a:cs typeface="Bodoni SvtyTwo ITC TT-Bold"/>
                <a:sym typeface="Bodoni SvtyTwo ITC TT-Bold"/>
              </a:defRPr>
            </a:lvl1pPr>
          </a:lstStyle>
          <a:p>
            <a:pPr>
              <a:defRPr>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Parodontopatias e infección focal</a:t>
            </a:r>
          </a:p>
        </p:txBody>
      </p:sp>
      <p:sp>
        <p:nvSpPr>
          <p:cNvPr id="256" name="Vías de propagación:…"/>
          <p:cNvSpPr txBox="1"/>
          <p:nvPr>
            <p:ph type="body" idx="1"/>
          </p:nvPr>
        </p:nvSpPr>
        <p:spPr>
          <a:prstGeom prst="rect">
            <a:avLst/>
          </a:prstGeom>
        </p:spPr>
        <p:txBody>
          <a:bodyPr/>
          <a:lstStyle/>
          <a:p>
            <a:pPr marL="0" indent="0">
              <a:spcBef>
                <a:spcPts val="0"/>
              </a:spcBef>
              <a:buClrTx/>
              <a:buSzTx/>
              <a:buFontTx/>
              <a:buNone/>
              <a:defRPr b="1" sz="4800">
                <a:solidFill>
                  <a:srgbClr val="535353"/>
                </a:solidFill>
                <a:latin typeface="+mn-lt"/>
                <a:ea typeface="+mn-ea"/>
                <a:cs typeface="+mn-cs"/>
                <a:sym typeface="Helvetica Neue"/>
              </a:defRPr>
            </a:pPr>
            <a:r>
              <a:t>Vías de propagación:</a:t>
            </a:r>
          </a:p>
          <a:p>
            <a:pPr marL="0" indent="0">
              <a:spcBef>
                <a:spcPts val="0"/>
              </a:spcBef>
              <a:buClrTx/>
              <a:buSzTx/>
              <a:buFontTx/>
              <a:buNone/>
              <a:defRPr sz="4800">
                <a:solidFill>
                  <a:srgbClr val="535353"/>
                </a:solidFill>
                <a:latin typeface="+mn-lt"/>
                <a:ea typeface="+mn-ea"/>
                <a:cs typeface="+mn-cs"/>
                <a:sym typeface="Helvetica Neue"/>
              </a:defRPr>
            </a:pPr>
            <a:r>
              <a:t>1. </a:t>
            </a:r>
            <a:r>
              <a:rPr b="1"/>
              <a:t>Sanguinea</a:t>
            </a:r>
            <a:r>
              <a:t>, bacteriemia.</a:t>
            </a:r>
          </a:p>
          <a:p>
            <a:pPr marL="0" indent="0">
              <a:spcBef>
                <a:spcPts val="0"/>
              </a:spcBef>
              <a:buClrTx/>
              <a:buSzTx/>
              <a:buFontTx/>
              <a:buNone/>
              <a:defRPr sz="4800">
                <a:solidFill>
                  <a:srgbClr val="535353"/>
                </a:solidFill>
                <a:latin typeface="+mn-lt"/>
                <a:ea typeface="+mn-ea"/>
                <a:cs typeface="+mn-cs"/>
                <a:sym typeface="Helvetica Neue"/>
              </a:defRPr>
            </a:pPr>
            <a:r>
              <a:t>2. </a:t>
            </a:r>
            <a:r>
              <a:rPr b="1"/>
              <a:t>Linfática</a:t>
            </a:r>
          </a:p>
          <a:p>
            <a:pPr marL="0" indent="0">
              <a:spcBef>
                <a:spcPts val="0"/>
              </a:spcBef>
              <a:buClrTx/>
              <a:buSzTx/>
              <a:buFontTx/>
              <a:buNone/>
              <a:defRPr sz="4800">
                <a:solidFill>
                  <a:srgbClr val="535353"/>
                </a:solidFill>
                <a:latin typeface="+mn-lt"/>
                <a:ea typeface="+mn-ea"/>
                <a:cs typeface="+mn-cs"/>
                <a:sym typeface="Helvetica Neue"/>
              </a:defRPr>
            </a:pPr>
            <a:r>
              <a:t>3. </a:t>
            </a:r>
            <a:r>
              <a:rPr b="1"/>
              <a:t>Propagación directa</a:t>
            </a:r>
            <a:r>
              <a:t>, celulitis.</a:t>
            </a:r>
          </a:p>
          <a:p>
            <a:pPr marL="0" indent="0">
              <a:spcBef>
                <a:spcPts val="0"/>
              </a:spcBef>
              <a:buClrTx/>
              <a:buSzTx/>
              <a:buFontTx/>
              <a:buNone/>
              <a:defRPr sz="4800">
                <a:solidFill>
                  <a:srgbClr val="535353"/>
                </a:solidFill>
                <a:latin typeface="+mn-lt"/>
                <a:ea typeface="+mn-ea"/>
                <a:cs typeface="+mn-cs"/>
                <a:sym typeface="Helvetica Neue"/>
              </a:defRPr>
            </a:pPr>
            <a:r>
              <a:t>4. </a:t>
            </a:r>
            <a:r>
              <a:rPr b="1"/>
              <a:t>Deglución</a:t>
            </a:r>
            <a:r>
              <a:t>, a tubo digestivo, buco-gastro-intestinal, buco-entero-hepático, infecciones a través del colédoco, buco-entero pancreático, a través de los conductos de Wirshung y Santorini, y el entero-renal.</a:t>
            </a:r>
          </a:p>
          <a:p>
            <a:pPr marL="0" indent="0">
              <a:spcBef>
                <a:spcPts val="0"/>
              </a:spcBef>
              <a:buClrTx/>
              <a:buSzTx/>
              <a:buFontTx/>
              <a:buNone/>
              <a:defRPr sz="4800">
                <a:solidFill>
                  <a:srgbClr val="535353"/>
                </a:solidFill>
                <a:latin typeface="+mn-lt"/>
                <a:ea typeface="+mn-ea"/>
                <a:cs typeface="+mn-cs"/>
                <a:sym typeface="Helvetica Neue"/>
              </a:defRPr>
            </a:pPr>
            <a:r>
              <a:t>5. </a:t>
            </a:r>
            <a:r>
              <a:rPr b="1"/>
              <a:t>Aspiración</a:t>
            </a:r>
            <a:r>
              <a:t>, a pulmón, Klein y Berger describen lesiones pulmonares por espiroquetas de origen periodontal.</a:t>
            </a:r>
          </a:p>
          <a:p>
            <a:pPr marL="0" indent="0">
              <a:spcBef>
                <a:spcPts val="0"/>
              </a:spcBef>
              <a:buClrTx/>
              <a:buSzTx/>
              <a:buFontTx/>
              <a:buNone/>
              <a:defRPr sz="4800">
                <a:solidFill>
                  <a:srgbClr val="535353"/>
                </a:solidFill>
                <a:latin typeface="+mn-lt"/>
                <a:ea typeface="+mn-ea"/>
                <a:cs typeface="+mn-cs"/>
                <a:sym typeface="Helvetica Neue"/>
              </a:defRPr>
            </a:pPr>
          </a:p>
        </p:txBody>
      </p:sp>
      <p:sp>
        <p:nvSpPr>
          <p:cNvPr id="257" name="Arias Blanco U. XIX CONGRESO NACIONAL DE ODONTOLOGÍA Y ESTOMATOLOGÍA Granada, 2-6 Mayo 1960"/>
          <p:cNvSpPr txBox="1"/>
          <p:nvPr/>
        </p:nvSpPr>
        <p:spPr>
          <a:xfrm>
            <a:off x="848957" y="12531813"/>
            <a:ext cx="22234511" cy="635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25500">
              <a:defRPr sz="3200">
                <a:solidFill>
                  <a:srgbClr val="414141"/>
                </a:solidFill>
                <a:latin typeface="Palatino"/>
                <a:ea typeface="Palatino"/>
                <a:cs typeface="Palatino"/>
                <a:sym typeface="Palatino"/>
              </a:defRPr>
            </a:lvl1pPr>
          </a:lstStyle>
          <a:p>
            <a:pPr/>
            <a:r>
              <a:t>Arias Blanco U. XIX CONGRESO NACIONAL DE ODONTOLOGÍA Y ESTOMATOLOGÍA Granada, 2-6 Mayo 1960</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Local and systemic mechanisms linking periodontal disease and inflammatory comorbidities"/>
          <p:cNvSpPr txBox="1"/>
          <p:nvPr>
            <p:ph type="title"/>
          </p:nvPr>
        </p:nvSpPr>
        <p:spPr>
          <a:xfrm>
            <a:off x="1206500" y="292383"/>
            <a:ext cx="21971000" cy="2093280"/>
          </a:xfrm>
          <a:prstGeom prst="rect">
            <a:avLst/>
          </a:prstGeom>
        </p:spPr>
        <p:txBody>
          <a:bodyPr/>
          <a:lstStyle/>
          <a:p>
            <a:pPr defTabSz="975335">
              <a:defRPr spc="-113" sz="5680">
                <a:solidFill>
                  <a:srgbClr val="FFFFFF"/>
                </a:solidFill>
              </a:defRPr>
            </a:pPr>
            <a:r>
              <a:rPr>
                <a:solidFill>
                  <a:srgbClr val="000000"/>
                </a:solidFill>
              </a:rPr>
              <a:t>Local and systemic mechanisms linking periodontal disease and inflammatory comorbidities</a:t>
            </a:r>
            <a:br/>
          </a:p>
        </p:txBody>
      </p:sp>
      <p:sp>
        <p:nvSpPr>
          <p:cNvPr id="260" name="Hajishengallis G. and Chavakis T. Nature reviews. Immunology, 28 Jan 2021"/>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defTabSz="2438338">
              <a:lnSpc>
                <a:spcPct val="90000"/>
              </a:lnSpc>
              <a:spcBef>
                <a:spcPts val="4500"/>
              </a:spcBef>
              <a:defRPr b="0" i="1" sz="3500"/>
            </a:pPr>
            <a:r>
              <a:t>Hajishengallis G. and Chavakis T. Nature reviews. Immunology, 28 Jan</a:t>
            </a:r>
            <a:r>
              <a:rPr b="1"/>
              <a:t> 2021</a:t>
            </a:r>
          </a:p>
        </p:txBody>
      </p:sp>
      <p:sp>
        <p:nvSpPr>
          <p:cNvPr id="261" name="La periodontitis, una enfermedad inflamatoria importante de la mucosa bucal, se asocia epidemiológicamente con otros trastornos crónicos provocados por la inflamación, que incluyen enfermedades cardio-metabólicas, neurodegenerativas y autoinmunes y cánce"/>
          <p:cNvSpPr txBox="1"/>
          <p:nvPr>
            <p:ph type="body" idx="1"/>
          </p:nvPr>
        </p:nvSpPr>
        <p:spPr>
          <a:prstGeom prst="rect">
            <a:avLst/>
          </a:prstGeom>
        </p:spPr>
        <p:txBody>
          <a:bodyPr/>
          <a:lstStyle/>
          <a:p>
            <a:pPr marL="0" indent="0" algn="just" defTabSz="2121354">
              <a:spcBef>
                <a:spcPts val="3900"/>
              </a:spcBef>
              <a:buSzTx/>
              <a:buNone/>
              <a:defRPr sz="3480"/>
            </a:pPr>
            <a:r>
              <a:t>La periodontitis, una enfermedad inflamatoria importante de la mucosa bucal, se asocia epidemiológicamente con otros trastornos crónicos provocados por la inflamación, que incluyen enfermedades cardio-metabólicas, neurodegenerativas y autoinmunes y cáncer. La evidencia emergente de los estudios de intervención indica que el tratamiento local de la periodontitis mejora los marcadores sustitutos de las condiciones comórbidas. </a:t>
            </a:r>
          </a:p>
          <a:p>
            <a:pPr marL="0" indent="0" algn="just" defTabSz="2121354">
              <a:spcBef>
                <a:spcPts val="3900"/>
              </a:spcBef>
              <a:buSzTx/>
              <a:buNone/>
              <a:defRPr sz="3480"/>
            </a:pPr>
            <a:r>
              <a:t>El vínculo causal potencial entre la periodontitis y sus comorbilidades se ve reforzado por estudios recientes en animales experimentales que establecen mecanismos biológicamente plausibles y clínicamente consistentes mediante los cuales la periodontitis podría iniciar o agravar una condición comórbida. </a:t>
            </a:r>
          </a:p>
          <a:p>
            <a:pPr marL="0" indent="0" algn="just" defTabSz="2121354">
              <a:spcBef>
                <a:spcPts val="3900"/>
              </a:spcBef>
              <a:buSzTx/>
              <a:buNone/>
              <a:defRPr sz="3480"/>
            </a:pPr>
            <a:r>
              <a:t>Este aspecto multifacético de </a:t>
            </a:r>
            <a:r>
              <a:rPr b="1">
                <a:solidFill>
                  <a:schemeClr val="accent5">
                    <a:hueOff val="-82419"/>
                    <a:satOff val="-9513"/>
                    <a:lumOff val="-16343"/>
                  </a:schemeClr>
                </a:solidFill>
              </a:rPr>
              <a:t>"causalidad mecanicista" </a:t>
            </a:r>
            <a:r>
              <a:t>del vínculo entre periodontitis y comorbilidades es el tema central de esta revisión. </a:t>
            </a:r>
          </a:p>
          <a:p>
            <a:pPr marL="0" indent="0" algn="just" defTabSz="2121354">
              <a:spcBef>
                <a:spcPts val="3900"/>
              </a:spcBef>
              <a:buSzTx/>
              <a:buNone/>
              <a:defRPr sz="3480"/>
            </a:pPr>
            <a:r>
              <a:t>Comprender cómo determinadas patologías extraorales se ven afectadas por </a:t>
            </a:r>
            <a:r>
              <a:rPr b="1">
                <a:solidFill>
                  <a:schemeClr val="accent5">
                    <a:hueOff val="-82419"/>
                    <a:satOff val="-9513"/>
                    <a:lumOff val="-16343"/>
                  </a:schemeClr>
                </a:solidFill>
              </a:rPr>
              <a:t>los patógenos periodontales diseminados y la inflamación sistémica asociada a la periodontitis,</a:t>
            </a:r>
            <a:r>
              <a:t> incluida la adaptación de los progenitores hematopoyéticos de la médula ósea, </a:t>
            </a:r>
            <a:r>
              <a:rPr b="1">
                <a:solidFill>
                  <a:schemeClr val="accent3">
                    <a:hueOff val="914338"/>
                    <a:satOff val="31515"/>
                    <a:lumOff val="-30790"/>
                  </a:schemeClr>
                </a:solidFill>
              </a:rPr>
              <a:t>puede proporcionar nuevas opciones terapéuticas para reducir el riesgo de comorbilidades asociadas a la periodontitis.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Hajishengallis G. and Chavakis T.   Nature reviews. Immunology, 28 Jan 2021"/>
          <p:cNvSpPr txBox="1"/>
          <p:nvPr>
            <p:ph type="body" idx="21"/>
          </p:nvPr>
        </p:nvSpPr>
        <p:spPr>
          <a:xfrm>
            <a:off x="118792" y="12616521"/>
            <a:ext cx="9459322" cy="934780"/>
          </a:xfrm>
          <a:prstGeom prst="rect">
            <a:avLst/>
          </a:prstGeom>
          <a:extLst>
            <a:ext uri="{C572A759-6A51-4108-AA02-DFA0A04FC94B}">
              <ma14:wrappingTextBoxFlag xmlns:ma14="http://schemas.microsoft.com/office/mac/drawingml/2011/main" val="1"/>
            </a:ext>
          </a:extLst>
        </p:spPr>
        <p:txBody>
          <a:bodyPr/>
          <a:lstStyle/>
          <a:p>
            <a:pPr defTabSz="2072588">
              <a:lnSpc>
                <a:spcPct val="90000"/>
              </a:lnSpc>
              <a:spcBef>
                <a:spcPts val="3800"/>
              </a:spcBef>
              <a:defRPr b="0" i="1" sz="2975"/>
            </a:pPr>
            <a:r>
              <a:t>Hajishengallis G. and Chavakis T.   Nature reviews. Immunology, 28 Jan</a:t>
            </a:r>
            <a:r>
              <a:rPr b="1"/>
              <a:t> 2021</a:t>
            </a:r>
          </a:p>
        </p:txBody>
      </p:sp>
      <p:sp>
        <p:nvSpPr>
          <p:cNvPr id="264" name="Los mecánismos de asociación de la periodontitis son bacteriemias e inflamación sistémica, que pueden inducir respuestas de fase aguda así como alteraciones metabólicas e inflamatorias en el hígado y la médula ósea, actividades que pueden influir en las "/>
          <p:cNvSpPr txBox="1"/>
          <p:nvPr>
            <p:ph type="body" sz="half" idx="1"/>
          </p:nvPr>
        </p:nvSpPr>
        <p:spPr>
          <a:xfrm>
            <a:off x="349728" y="1924584"/>
            <a:ext cx="8830666" cy="10580311"/>
          </a:xfrm>
          <a:prstGeom prst="rect">
            <a:avLst/>
          </a:prstGeom>
        </p:spPr>
        <p:txBody>
          <a:bodyPr/>
          <a:lstStyle/>
          <a:p>
            <a:pPr marL="0" indent="0" defTabSz="2292038">
              <a:spcBef>
                <a:spcPts val="4200"/>
              </a:spcBef>
              <a:buSzTx/>
              <a:buNone/>
              <a:defRPr sz="3948"/>
            </a:pPr>
            <a:r>
              <a:t>Los mecánismos de asociación de la periodontitis son </a:t>
            </a:r>
            <a:r>
              <a:rPr b="1">
                <a:solidFill>
                  <a:schemeClr val="accent5">
                    <a:hueOff val="-82419"/>
                    <a:satOff val="-9513"/>
                    <a:lumOff val="-16343"/>
                  </a:schemeClr>
                </a:solidFill>
              </a:rPr>
              <a:t>bacteriemias </a:t>
            </a:r>
            <a:r>
              <a:t>e </a:t>
            </a:r>
            <a:r>
              <a:rPr b="1">
                <a:solidFill>
                  <a:schemeClr val="accent5">
                    <a:hueOff val="-82419"/>
                    <a:satOff val="-9513"/>
                    <a:lumOff val="-16343"/>
                  </a:schemeClr>
                </a:solidFill>
              </a:rPr>
              <a:t>inflamación sistémica</a:t>
            </a:r>
            <a:r>
              <a:t>, que pueden inducir respuestas de fase aguda así como </a:t>
            </a:r>
            <a:r>
              <a:rPr b="1">
                <a:solidFill>
                  <a:schemeClr val="accent5">
                    <a:hueOff val="-82419"/>
                    <a:satOff val="-9513"/>
                    <a:lumOff val="-16343"/>
                  </a:schemeClr>
                </a:solidFill>
              </a:rPr>
              <a:t>alteraciones metabólicas e inflamatorias en el hígado y la médula ósea, </a:t>
            </a:r>
            <a:r>
              <a:t>actividades que pueden influir en las condiciones de las comórbilidades. </a:t>
            </a:r>
          </a:p>
          <a:p>
            <a:pPr marL="0" indent="0" defTabSz="2292038">
              <a:spcBef>
                <a:spcPts val="4200"/>
              </a:spcBef>
              <a:buSzTx/>
              <a:buNone/>
              <a:defRPr sz="3948"/>
            </a:pPr>
            <a:r>
              <a:t>Además, las bacterias periodontales pueden diseminarse por diferentes vías:                                                            1.- hematógenas, </a:t>
            </a:r>
            <a:r>
              <a:rPr b="1">
                <a:solidFill>
                  <a:schemeClr val="accent5">
                    <a:hueOff val="-82419"/>
                    <a:satOff val="-9513"/>
                    <a:lumOff val="-16343"/>
                  </a:schemeClr>
                </a:solidFill>
              </a:rPr>
              <a:t>Bacteriemia                      </a:t>
            </a:r>
            <a:r>
              <a:t>2.- buco-faríngeas, </a:t>
            </a:r>
            <a:r>
              <a:rPr b="1">
                <a:solidFill>
                  <a:schemeClr val="accent5">
                    <a:hueOff val="-82419"/>
                    <a:satOff val="-9513"/>
                    <a:lumOff val="-16343"/>
                  </a:schemeClr>
                </a:solidFill>
              </a:rPr>
              <a:t>Aspiración                    </a:t>
            </a:r>
            <a:r>
              <a:t>3.- buco-digestivas, </a:t>
            </a:r>
            <a:r>
              <a:rPr b="1">
                <a:solidFill>
                  <a:schemeClr val="accent5">
                    <a:hueOff val="-82419"/>
                    <a:satOff val="-9513"/>
                    <a:lumOff val="-16343"/>
                  </a:schemeClr>
                </a:solidFill>
              </a:rPr>
              <a:t>Duglución             </a:t>
            </a:r>
            <a:r>
              <a:t>hasta llegar a sitios extraorales donde </a:t>
            </a:r>
            <a:r>
              <a:rPr b="1">
                <a:solidFill>
                  <a:schemeClr val="accent5">
                    <a:hueOff val="-82419"/>
                    <a:satOff val="-9513"/>
                    <a:lumOff val="-16343"/>
                  </a:schemeClr>
                </a:solidFill>
              </a:rPr>
              <a:t>pueden provocar o exacerbar patologías inflamatorias.</a:t>
            </a:r>
          </a:p>
        </p:txBody>
      </p:sp>
      <p:pic>
        <p:nvPicPr>
          <p:cNvPr id="265" name="Hajis-Chavaki-2021_Fig1.png" descr="Hajis-Chavaki-2021_Fig1.png"/>
          <p:cNvPicPr>
            <a:picLocks noChangeAspect="1"/>
          </p:cNvPicPr>
          <p:nvPr>
            <p:ph type="pic" idx="22"/>
          </p:nvPr>
        </p:nvPicPr>
        <p:blipFill>
          <a:blip r:embed="rId2">
            <a:extLst/>
          </a:blip>
          <a:srcRect l="0" t="0" r="0" b="267"/>
          <a:stretch>
            <a:fillRect/>
          </a:stretch>
        </p:blipFill>
        <p:spPr>
          <a:xfrm>
            <a:off x="9591369" y="133466"/>
            <a:ext cx="14579993" cy="13715551"/>
          </a:xfrm>
          <a:prstGeom prst="rect">
            <a:avLst/>
          </a:prstGeom>
        </p:spPr>
      </p:pic>
      <p:sp>
        <p:nvSpPr>
          <p:cNvPr id="266" name="Enfermedad periodontal y comorbilidades inflamatorias asociadas."/>
          <p:cNvSpPr txBox="1"/>
          <p:nvPr>
            <p:ph type="title"/>
          </p:nvPr>
        </p:nvSpPr>
        <p:spPr>
          <a:xfrm>
            <a:off x="-7434" y="-4629"/>
            <a:ext cx="13432350" cy="1435101"/>
          </a:xfrm>
          <a:prstGeom prst="rect">
            <a:avLst/>
          </a:prstGeom>
          <a:solidFill>
            <a:srgbClr val="ED220D"/>
          </a:solidFill>
        </p:spPr>
        <p:txBody>
          <a:bodyPr/>
          <a:lstStyle>
            <a:lvl1pPr algn="ctr" defTabSz="503555">
              <a:lnSpc>
                <a:spcPct val="100000"/>
              </a:lnSpc>
              <a:defRPr spc="0" sz="4331">
                <a:solidFill>
                  <a:srgbClr val="FFFFFF"/>
                </a:solidFill>
              </a:defRPr>
            </a:lvl1pPr>
          </a:lstStyle>
          <a:p>
            <a:pPr/>
            <a:r>
              <a:t>Enfermedad periodontal y comorbilidades inflamatorias asociadas.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Hajishengallis G. and Chavakis T.                                    Nature reviews. Immunology, 28 Jan 2021"/>
          <p:cNvSpPr txBox="1"/>
          <p:nvPr>
            <p:ph type="body" idx="21"/>
          </p:nvPr>
        </p:nvSpPr>
        <p:spPr>
          <a:xfrm>
            <a:off x="43343" y="12800906"/>
            <a:ext cx="9779001" cy="934779"/>
          </a:xfrm>
          <a:prstGeom prst="rect">
            <a:avLst/>
          </a:prstGeom>
          <a:extLst>
            <a:ext uri="{C572A759-6A51-4108-AA02-DFA0A04FC94B}">
              <ma14:wrappingTextBoxFlag xmlns:ma14="http://schemas.microsoft.com/office/mac/drawingml/2011/main" val="1"/>
            </a:ext>
          </a:extLst>
        </p:spPr>
        <p:txBody>
          <a:bodyPr/>
          <a:lstStyle/>
          <a:p>
            <a:pPr defTabSz="2072588">
              <a:lnSpc>
                <a:spcPct val="90000"/>
              </a:lnSpc>
              <a:spcBef>
                <a:spcPts val="3800"/>
              </a:spcBef>
              <a:defRPr b="0" i="1" sz="2975"/>
            </a:pPr>
            <a:r>
              <a:t>Hajishengallis G. and Chavakis T.                                    Nature reviews. Immunology, 28 Jan</a:t>
            </a:r>
            <a:r>
              <a:rPr b="1"/>
              <a:t> 2021</a:t>
            </a:r>
          </a:p>
        </p:txBody>
      </p:sp>
      <p:sp>
        <p:nvSpPr>
          <p:cNvPr id="269" name="Los patobiontes asociados a periodontitis pueden llegar al intestino a través de la ruta buco-digestiva (debido a la deglución constante de saliva) y pueden promover colitis en huéspedes susceptibles, en parte a través de la inducción de IL-1β por macróf"/>
          <p:cNvSpPr txBox="1"/>
          <p:nvPr>
            <p:ph type="body" sz="half" idx="1"/>
          </p:nvPr>
        </p:nvSpPr>
        <p:spPr>
          <a:xfrm>
            <a:off x="464987" y="1838505"/>
            <a:ext cx="11070287" cy="10666629"/>
          </a:xfrm>
          <a:prstGeom prst="rect">
            <a:avLst/>
          </a:prstGeom>
        </p:spPr>
        <p:txBody>
          <a:bodyPr/>
          <a:lstStyle/>
          <a:p>
            <a:pPr marL="0" indent="0" defTabSz="2218888">
              <a:spcBef>
                <a:spcPts val="4000"/>
              </a:spcBef>
              <a:buSzTx/>
              <a:buNone/>
              <a:defRPr sz="3185"/>
            </a:pPr>
            <a:r>
              <a:t>Los patobiontes asociados a </a:t>
            </a:r>
            <a:r>
              <a:rPr b="1"/>
              <a:t>periodontitis</a:t>
            </a:r>
            <a:r>
              <a:t> pueden llegar al intestino a través de la ruta buco-digestiva (debido a la deglución constante de saliva) y pueden promover </a:t>
            </a:r>
            <a:r>
              <a:rPr b="1"/>
              <a:t>colitis</a:t>
            </a:r>
            <a:r>
              <a:t> en huéspedes susceptibles, en parte a través de la inducción de </a:t>
            </a:r>
            <a:r>
              <a:rPr b="1">
                <a:solidFill>
                  <a:schemeClr val="accent5">
                    <a:hueOff val="-82419"/>
                    <a:satOff val="-9513"/>
                    <a:lumOff val="-16343"/>
                  </a:schemeClr>
                </a:solidFill>
              </a:rPr>
              <a:t>IL-1β</a:t>
            </a:r>
            <a:r>
              <a:t> por </a:t>
            </a:r>
            <a:r>
              <a:rPr b="1">
                <a:solidFill>
                  <a:schemeClr val="accent5">
                    <a:hueOff val="-82419"/>
                    <a:satOff val="-9513"/>
                    <a:lumOff val="-16343"/>
                  </a:schemeClr>
                </a:solidFill>
              </a:rPr>
              <a:t>macrófagos inflamatorios.</a:t>
            </a:r>
            <a:r>
              <a:t> </a:t>
            </a:r>
          </a:p>
          <a:p>
            <a:pPr marL="0" indent="0" defTabSz="2218888">
              <a:spcBef>
                <a:spcPts val="4000"/>
              </a:spcBef>
              <a:buSzTx/>
              <a:buNone/>
              <a:defRPr sz="3185"/>
            </a:pPr>
            <a:r>
              <a:rPr b="1">
                <a:solidFill>
                  <a:schemeClr val="accent5">
                    <a:hueOff val="-82419"/>
                    <a:satOff val="-9513"/>
                    <a:lumOff val="-16343"/>
                  </a:schemeClr>
                </a:solidFill>
              </a:rPr>
              <a:t>Células T reactivas</a:t>
            </a:r>
            <a:r>
              <a:t> a patobiontes bucales (enriquecidas en células T helper 17 (TH17)), que se expanden durante la </a:t>
            </a:r>
            <a:r>
              <a:rPr b="1"/>
              <a:t>periodontitis</a:t>
            </a:r>
            <a:r>
              <a:t>, migran a través de los linfáticos a el intestino, donde son activados por los patobiontes bucales colonizados ectópicamente tras su procesamiento por las </a:t>
            </a:r>
            <a:r>
              <a:rPr b="1">
                <a:solidFill>
                  <a:schemeClr val="accent5">
                    <a:hueOff val="-82419"/>
                    <a:satOff val="-9513"/>
                    <a:lumOff val="-16343"/>
                  </a:schemeClr>
                </a:solidFill>
              </a:rPr>
              <a:t>células presentadoras de antígeno (APC).</a:t>
            </a:r>
            <a:r>
              <a:t> </a:t>
            </a:r>
          </a:p>
          <a:p>
            <a:pPr marL="0" indent="0" defTabSz="2218888">
              <a:spcBef>
                <a:spcPts val="4000"/>
              </a:spcBef>
              <a:buSzTx/>
              <a:buNone/>
              <a:defRPr sz="3185"/>
            </a:pPr>
            <a:r>
              <a:rPr b="1"/>
              <a:t>La elevación de </a:t>
            </a:r>
            <a:r>
              <a:rPr b="1">
                <a:solidFill>
                  <a:schemeClr val="accent5">
                    <a:hueOff val="-82419"/>
                    <a:satOff val="-9513"/>
                    <a:lumOff val="-16343"/>
                  </a:schemeClr>
                </a:solidFill>
              </a:rPr>
              <a:t>IL-1β</a:t>
            </a:r>
            <a:r>
              <a:rPr b="1"/>
              <a:t> inducida por patobiont bucal contribuye a la activación y proliferación de las células </a:t>
            </a:r>
            <a:r>
              <a:rPr b="1">
                <a:solidFill>
                  <a:schemeClr val="accent5">
                    <a:hueOff val="-82419"/>
                    <a:satOff val="-9513"/>
                    <a:lumOff val="-16343"/>
                  </a:schemeClr>
                </a:solidFill>
              </a:rPr>
              <a:t>TH17</a:t>
            </a:r>
            <a:r>
              <a:rPr b="1"/>
              <a:t> transmigradas, que se vuelven colitogénicas y </a:t>
            </a:r>
            <a:r>
              <a:rPr b="1">
                <a:solidFill>
                  <a:schemeClr val="accent5">
                    <a:hueOff val="-82419"/>
                    <a:satOff val="-9513"/>
                    <a:lumOff val="-16343"/>
                  </a:schemeClr>
                </a:solidFill>
              </a:rPr>
              <a:t>exacerban la inflamación intestinal</a:t>
            </a:r>
            <a:r>
              <a:rPr b="1"/>
              <a:t>.</a:t>
            </a:r>
            <a:r>
              <a:t> </a:t>
            </a:r>
          </a:p>
          <a:p>
            <a:pPr marL="0" indent="0" defTabSz="2218888">
              <a:spcBef>
                <a:spcPts val="4000"/>
              </a:spcBef>
              <a:buSzTx/>
              <a:buNone/>
              <a:defRPr sz="3185"/>
            </a:pPr>
            <a:r>
              <a:t>Por tanto, los patobiontes bucales colonizados ectópicamente pueden exacerbar la </a:t>
            </a:r>
            <a:r>
              <a:rPr b="1"/>
              <a:t>colitis</a:t>
            </a:r>
            <a:r>
              <a:t> activando tanto la </a:t>
            </a:r>
            <a:r>
              <a:rPr b="1">
                <a:solidFill>
                  <a:schemeClr val="accent5">
                    <a:hueOff val="-82419"/>
                    <a:satOff val="-9513"/>
                    <a:lumOff val="-16343"/>
                  </a:schemeClr>
                </a:solidFill>
              </a:rPr>
              <a:t>inmunidad innata </a:t>
            </a:r>
            <a:r>
              <a:t>(macrófagos inflamatorios locales) como la </a:t>
            </a:r>
            <a:r>
              <a:rPr b="1">
                <a:solidFill>
                  <a:schemeClr val="accent5">
                    <a:hueOff val="-82419"/>
                    <a:satOff val="-9513"/>
                    <a:lumOff val="-16343"/>
                  </a:schemeClr>
                </a:solidFill>
              </a:rPr>
              <a:t>inmunidad adaptativa </a:t>
            </a:r>
            <a:r>
              <a:t>(células TH17 transmigradas de origen bucal).</a:t>
            </a:r>
          </a:p>
        </p:txBody>
      </p:sp>
      <p:pic>
        <p:nvPicPr>
          <p:cNvPr id="270" name="Hajis-Chavaki-2021-Fig4.png" descr="Hajis-Chavaki-2021-Fig4.png"/>
          <p:cNvPicPr>
            <a:picLocks noChangeAspect="1"/>
          </p:cNvPicPr>
          <p:nvPr>
            <p:ph type="pic" idx="22"/>
          </p:nvPr>
        </p:nvPicPr>
        <p:blipFill>
          <a:blip r:embed="rId2">
            <a:extLst/>
          </a:blip>
          <a:srcRect l="0" t="891" r="0" b="0"/>
          <a:stretch>
            <a:fillRect/>
          </a:stretch>
        </p:blipFill>
        <p:spPr>
          <a:xfrm>
            <a:off x="12332597" y="-50092"/>
            <a:ext cx="11959597" cy="13715626"/>
          </a:xfrm>
          <a:prstGeom prst="rect">
            <a:avLst/>
          </a:prstGeom>
        </p:spPr>
      </p:pic>
      <p:sp>
        <p:nvSpPr>
          <p:cNvPr id="271" name="Mecanismos del eje bucal-intestinal…"/>
          <p:cNvSpPr txBox="1"/>
          <p:nvPr>
            <p:ph type="title"/>
          </p:nvPr>
        </p:nvSpPr>
        <p:spPr>
          <a:xfrm>
            <a:off x="-2911" y="-41471"/>
            <a:ext cx="11959829" cy="1435101"/>
          </a:xfrm>
          <a:prstGeom prst="rect">
            <a:avLst/>
          </a:prstGeom>
          <a:solidFill>
            <a:srgbClr val="ED220D"/>
          </a:solidFill>
        </p:spPr>
        <p:txBody>
          <a:bodyPr/>
          <a:lstStyle/>
          <a:p>
            <a:pPr algn="ctr" defTabSz="553084">
              <a:lnSpc>
                <a:spcPct val="100000"/>
              </a:lnSpc>
              <a:defRPr spc="0" sz="4355">
                <a:solidFill>
                  <a:srgbClr val="FFFFFF"/>
                </a:solidFill>
              </a:defRPr>
            </a:pPr>
            <a:r>
              <a:t>Mecanismos del eje bucal-intestinal </a:t>
            </a:r>
          </a:p>
          <a:p>
            <a:pPr algn="ctr" defTabSz="553084">
              <a:lnSpc>
                <a:spcPct val="100000"/>
              </a:lnSpc>
              <a:defRPr spc="0" sz="4355">
                <a:solidFill>
                  <a:srgbClr val="FFFFFF"/>
                </a:solidFill>
              </a:defRPr>
            </a:pPr>
            <a:r>
              <a:t>que promueven la colitis.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Infectious Triggers in Periodontitis and the Gut in Rheumatoid Arthritis (RA): A Complex Story About Association and Causality"/>
          <p:cNvSpPr txBox="1"/>
          <p:nvPr>
            <p:ph type="title"/>
          </p:nvPr>
        </p:nvSpPr>
        <p:spPr>
          <a:xfrm>
            <a:off x="1206500" y="688672"/>
            <a:ext cx="21971000" cy="1492236"/>
          </a:xfrm>
          <a:prstGeom prst="rect">
            <a:avLst/>
          </a:prstGeom>
        </p:spPr>
        <p:txBody>
          <a:bodyPr/>
          <a:lstStyle>
            <a:lvl1pPr defTabSz="1048485">
              <a:defRPr spc="-99" sz="4988"/>
            </a:lvl1pPr>
          </a:lstStyle>
          <a:p>
            <a:pPr/>
            <a:r>
              <a:t>Infectious Triggers in Periodontitis and the Gut in Rheumatoid Arthritis (RA): A Complex Story About Association and Causality </a:t>
            </a:r>
            <a:endParaRPr b="0" spc="-10" sz="516"/>
          </a:p>
        </p:txBody>
      </p:sp>
      <p:sp>
        <p:nvSpPr>
          <p:cNvPr id="274" name="Möller B. et al Front. Immunol. 2020;11:1108."/>
          <p:cNvSpPr txBox="1"/>
          <p:nvPr>
            <p:ph type="body" idx="21"/>
          </p:nvPr>
        </p:nvSpPr>
        <p:spPr>
          <a:xfrm>
            <a:off x="1206500" y="2355185"/>
            <a:ext cx="21971000" cy="934780"/>
          </a:xfrm>
          <a:prstGeom prst="rect">
            <a:avLst/>
          </a:prstGeom>
          <a:extLst>
            <a:ext uri="{C572A759-6A51-4108-AA02-DFA0A04FC94B}">
              <ma14:wrappingTextBoxFlag xmlns:ma14="http://schemas.microsoft.com/office/mac/drawingml/2011/main" val="1"/>
            </a:ext>
          </a:extLst>
        </p:spPr>
        <p:txBody>
          <a:bodyPr/>
          <a:lstStyle/>
          <a:p>
            <a:pPr defTabSz="676909">
              <a:defRPr b="0" i="1" sz="4510"/>
            </a:pPr>
            <a:r>
              <a:t>Möller B. et al Front. Immunol. </a:t>
            </a:r>
            <a:r>
              <a:rPr b="1"/>
              <a:t>2020</a:t>
            </a:r>
            <a:r>
              <a:t>;11:1108. </a:t>
            </a:r>
            <a:endParaRPr sz="984"/>
          </a:p>
        </p:txBody>
      </p:sp>
      <p:sp>
        <p:nvSpPr>
          <p:cNvPr id="275" name="La artritis reumatoide (AR) es una enfermedad inflamatoria sistémica inmunomediada de origen desconocido que afecta predominantemente a las articulaciones. Los anticuerpos contra péptidos citrulinados son un sello inmunológico bastante específico de esta"/>
          <p:cNvSpPr txBox="1"/>
          <p:nvPr>
            <p:ph type="body" idx="1"/>
          </p:nvPr>
        </p:nvSpPr>
        <p:spPr>
          <a:prstGeom prst="rect">
            <a:avLst/>
          </a:prstGeom>
        </p:spPr>
        <p:txBody>
          <a:bodyPr/>
          <a:lstStyle/>
          <a:p>
            <a:pPr marL="0" indent="0" algn="just" defTabSz="2048204">
              <a:spcBef>
                <a:spcPts val="3700"/>
              </a:spcBef>
              <a:buSzTx/>
              <a:buNone/>
              <a:defRPr sz="2940"/>
            </a:pPr>
            <a:r>
              <a:t>La artritis reumatoide (AR) es una enfermedad inflamatoria sistémica inmunomediada de origen desconocido que afecta predominantemente a las articulaciones. Los anticuerpos contra péptidos citrulinados son un sello inmunológico bastante específico de esta entidad heterogénea. Los </a:t>
            </a:r>
            <a:r>
              <a:rPr b="1">
                <a:solidFill>
                  <a:schemeClr val="accent5">
                    <a:hueOff val="-82419"/>
                    <a:satOff val="-9513"/>
                    <a:lumOff val="-16343"/>
                  </a:schemeClr>
                </a:solidFill>
              </a:rPr>
              <a:t>factores genéticos</a:t>
            </a:r>
            <a:r>
              <a:t> no explican completamente el origen de la AR. </a:t>
            </a:r>
          </a:p>
          <a:p>
            <a:pPr marL="0" indent="0" algn="just" defTabSz="2048204">
              <a:spcBef>
                <a:spcPts val="3700"/>
              </a:spcBef>
              <a:buSzTx/>
              <a:buNone/>
              <a:defRPr sz="2940"/>
            </a:pPr>
            <a:r>
              <a:t>Los </a:t>
            </a:r>
            <a:r>
              <a:rPr b="1">
                <a:solidFill>
                  <a:schemeClr val="accent5">
                    <a:hueOff val="-82419"/>
                    <a:satOff val="-9513"/>
                    <a:lumOff val="-16343"/>
                  </a:schemeClr>
                </a:solidFill>
              </a:rPr>
              <a:t>factores no genéticos</a:t>
            </a:r>
            <a:r>
              <a:t> deben desempeñar un papel importante en la compleja interacción de los factores de enfermedad endógenos y exógenos. El </a:t>
            </a:r>
            <a:r>
              <a:rPr b="1">
                <a:solidFill>
                  <a:schemeClr val="accent5">
                    <a:hueOff val="-82419"/>
                    <a:satOff val="-9513"/>
                    <a:lumOff val="-16343"/>
                  </a:schemeClr>
                </a:solidFill>
              </a:rPr>
              <a:t>tabaquismo</a:t>
            </a:r>
            <a:r>
              <a:t> fue el primer </a:t>
            </a:r>
            <a:r>
              <a:rPr b="1">
                <a:solidFill>
                  <a:schemeClr val="accent5">
                    <a:hueOff val="-82419"/>
                    <a:satOff val="-9513"/>
                    <a:lumOff val="-16343"/>
                  </a:schemeClr>
                </a:solidFill>
              </a:rPr>
              <a:t>factor ambiental</a:t>
            </a:r>
            <a:r>
              <a:t> que se asoció con el inicio y la gravedad de la AR. En particular, el tabaquismo también es un factor de riesgo establecido para las enfermedades bucodentales. </a:t>
            </a:r>
          </a:p>
          <a:p>
            <a:pPr marL="0" indent="0" algn="just" defTabSz="2048204">
              <a:spcBef>
                <a:spcPts val="3700"/>
              </a:spcBef>
              <a:buSzTx/>
              <a:buNone/>
              <a:defRPr sz="2940"/>
            </a:pPr>
            <a:r>
              <a:t>En </a:t>
            </a:r>
            <a:r>
              <a:rPr b="1">
                <a:solidFill>
                  <a:schemeClr val="accent5">
                    <a:hueOff val="-82419"/>
                    <a:satOff val="-9513"/>
                    <a:lumOff val="-16343"/>
                  </a:schemeClr>
                </a:solidFill>
              </a:rPr>
              <a:t>la boca</a:t>
            </a:r>
            <a:r>
              <a:t>, </a:t>
            </a:r>
            <a:r>
              <a:rPr b="1" i="1"/>
              <a:t>Porphyromonas gingivalis</a:t>
            </a:r>
            <a:r>
              <a:t> es un patógeno periodontal con una capacidad citrulinante única de antígenos microbianos extraños y autoantígenos candidatos de la AR. La evidencia epidemiológica y experimental que vincula la </a:t>
            </a:r>
            <a:r>
              <a:rPr b="1">
                <a:solidFill>
                  <a:schemeClr val="accent5">
                    <a:hueOff val="-82419"/>
                    <a:satOff val="-9513"/>
                    <a:lumOff val="-16343"/>
                  </a:schemeClr>
                </a:solidFill>
              </a:rPr>
              <a:t>periodontitis</a:t>
            </a:r>
            <a:r>
              <a:t> (EP) con la </a:t>
            </a:r>
            <a:r>
              <a:rPr b="1">
                <a:solidFill>
                  <a:schemeClr val="accent5">
                    <a:hueOff val="-82419"/>
                    <a:satOff val="-9513"/>
                    <a:lumOff val="-16343"/>
                  </a:schemeClr>
                </a:solidFill>
              </a:rPr>
              <a:t>AR</a:t>
            </a:r>
            <a:r>
              <a:t> se está acumulando rápidamente. </a:t>
            </a:r>
          </a:p>
          <a:p>
            <a:pPr marL="0" indent="0" algn="just" defTabSz="2048204">
              <a:spcBef>
                <a:spcPts val="3700"/>
              </a:spcBef>
              <a:buSzTx/>
              <a:buNone/>
              <a:defRPr sz="2940"/>
            </a:pPr>
            <a:r>
              <a:t>Un microbio</a:t>
            </a:r>
            <a:r>
              <a:rPr b="1">
                <a:solidFill>
                  <a:schemeClr val="accent5">
                    <a:hueOff val="-82419"/>
                    <a:satOff val="-9513"/>
                    <a:lumOff val="-16343"/>
                  </a:schemeClr>
                </a:solidFill>
              </a:rPr>
              <a:t> intestinal</a:t>
            </a:r>
            <a:r>
              <a:t> </a:t>
            </a:r>
            <a:r>
              <a:rPr b="1" i="1"/>
              <a:t>Prevotella copri (Pc) </a:t>
            </a:r>
            <a:r>
              <a:t>que llamó la atención sobre otro sitio de la mucosa, el intestino. </a:t>
            </a:r>
            <a:r>
              <a:rPr b="1" i="1"/>
              <a:t>Pc</a:t>
            </a:r>
            <a:r>
              <a:t> se acumuló en las heces de sujetos clínicamente sanos con respuestas inmunitarias dirigidas por citrulina y se correlacionó con la aparición de AR. </a:t>
            </a:r>
          </a:p>
          <a:p>
            <a:pPr marL="0" indent="0" algn="just" defTabSz="2048204">
              <a:spcBef>
                <a:spcPts val="3700"/>
              </a:spcBef>
              <a:buSzTx/>
              <a:buNone/>
              <a:defRPr sz="2940"/>
            </a:pPr>
            <a:r>
              <a:t>En conclusión, recuperamos más de una línea de evidencia de que los sitios de la mucosa y diferentes taxones microbianos están potencialmente involucrados en el desarrollo de la AR. Esta revisión ofrece una descripción general de los agentes infecciosos y las patologías de las mucosas, y </a:t>
            </a:r>
            <a:r>
              <a:rPr b="1">
                <a:solidFill>
                  <a:schemeClr val="accent5">
                    <a:hueOff val="-82419"/>
                    <a:satOff val="-9513"/>
                    <a:lumOff val="-16343"/>
                  </a:schemeClr>
                </a:solidFill>
              </a:rPr>
              <a:t>analiza la evidencia actual de la causalidad entre diferentes factores exógenos o mucosos y la inflamación sistémica en la AR.</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7" name="Möller-2020-Fig2.png" descr="Möller-2020-Fig2.png"/>
          <p:cNvPicPr>
            <a:picLocks noChangeAspect="1"/>
          </p:cNvPicPr>
          <p:nvPr/>
        </p:nvPicPr>
        <p:blipFill>
          <a:blip r:embed="rId2">
            <a:extLst/>
          </a:blip>
          <a:srcRect l="2135" t="0" r="0" b="0"/>
          <a:stretch>
            <a:fillRect/>
          </a:stretch>
        </p:blipFill>
        <p:spPr>
          <a:xfrm>
            <a:off x="6849310" y="915305"/>
            <a:ext cx="17711100" cy="11009244"/>
          </a:xfrm>
          <a:prstGeom prst="rect">
            <a:avLst/>
          </a:prstGeom>
          <a:ln w="12700">
            <a:miter lim="400000"/>
          </a:ln>
        </p:spPr>
      </p:pic>
      <p:sp>
        <p:nvSpPr>
          <p:cNvPr id="278" name="Componentes bacterianos persistentes en DC y otras células fagocitantes, conformación de la memoria de las células T en los sitios de la mucosa, células plasmáticas y factores solubles, ejemplificado por anticuerpos (monómeros de IgG, pentámeros de IgM y"/>
          <p:cNvSpPr txBox="1"/>
          <p:nvPr/>
        </p:nvSpPr>
        <p:spPr>
          <a:xfrm>
            <a:off x="320838" y="1281795"/>
            <a:ext cx="6525832" cy="102763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0" sz="3000">
                <a:solidFill>
                  <a:srgbClr val="000000"/>
                </a:solidFill>
              </a:defRPr>
            </a:pPr>
            <a:r>
              <a:rPr b="1">
                <a:solidFill>
                  <a:schemeClr val="accent3">
                    <a:hueOff val="362282"/>
                    <a:satOff val="31803"/>
                    <a:lumOff val="-18242"/>
                  </a:schemeClr>
                </a:solidFill>
              </a:rPr>
              <a:t>Componentes bacterianos </a:t>
            </a:r>
            <a:r>
              <a:t>persistentes</a:t>
            </a:r>
            <a:r>
              <a:rPr b="1"/>
              <a:t> </a:t>
            </a:r>
            <a:r>
              <a:t>en </a:t>
            </a:r>
            <a:r>
              <a:rPr b="1">
                <a:solidFill>
                  <a:srgbClr val="B17DBC"/>
                </a:solidFill>
              </a:rPr>
              <a:t>DC</a:t>
            </a:r>
            <a:r>
              <a:t> y otras células fagocitantes, conformación de la memoria de las </a:t>
            </a:r>
            <a:r>
              <a:rPr b="1">
                <a:solidFill>
                  <a:srgbClr val="C16AB0"/>
                </a:solidFill>
              </a:rPr>
              <a:t>células T</a:t>
            </a:r>
            <a:r>
              <a:t> en los sitios de la mucosa, </a:t>
            </a:r>
            <a:r>
              <a:rPr b="1">
                <a:solidFill>
                  <a:srgbClr val="005484"/>
                </a:solidFill>
              </a:rPr>
              <a:t>células plasmáticas</a:t>
            </a:r>
            <a:r>
              <a:t> y factores solubles, ejemplificado por anticuerpos (monómeros de </a:t>
            </a:r>
            <a:r>
              <a:rPr b="1">
                <a:solidFill>
                  <a:schemeClr val="accent5">
                    <a:hueOff val="-82419"/>
                    <a:satOff val="-9513"/>
                    <a:lumOff val="-16343"/>
                  </a:schemeClr>
                </a:solidFill>
              </a:rPr>
              <a:t>IgG</a:t>
            </a:r>
            <a:r>
              <a:t>, pentámeros de </a:t>
            </a:r>
            <a:r>
              <a:rPr b="1">
                <a:solidFill>
                  <a:schemeClr val="accent5">
                    <a:hueOff val="-82419"/>
                    <a:satOff val="-9513"/>
                    <a:lumOff val="-16343"/>
                  </a:schemeClr>
                </a:solidFill>
              </a:rPr>
              <a:t>IgM</a:t>
            </a:r>
            <a:r>
              <a:t> y dímeros de </a:t>
            </a:r>
            <a:r>
              <a:rPr b="1">
                <a:solidFill>
                  <a:schemeClr val="accent5">
                    <a:hueOff val="-82419"/>
                    <a:satOff val="-9513"/>
                    <a:lumOff val="-16343"/>
                  </a:schemeClr>
                </a:solidFill>
              </a:rPr>
              <a:t>IgA</a:t>
            </a:r>
            <a:r>
              <a:t>). </a:t>
            </a:r>
          </a:p>
          <a:p>
            <a:pPr algn="l">
              <a:defRPr b="0" sz="3000">
                <a:solidFill>
                  <a:srgbClr val="000000"/>
                </a:solidFill>
              </a:defRPr>
            </a:pPr>
            <a:r>
              <a:t>Probablemente sean importantes para el control de las respuestas de la mucosa el aclaramiento de los </a:t>
            </a:r>
            <a:r>
              <a:rPr b="1">
                <a:solidFill>
                  <a:schemeClr val="accent5">
                    <a:hueOff val="-82419"/>
                    <a:satOff val="-9513"/>
                    <a:lumOff val="-16343"/>
                  </a:schemeClr>
                </a:solidFill>
              </a:rPr>
              <a:t>ganglios linfáticos regionales</a:t>
            </a:r>
            <a:r>
              <a:t> . Como no identificamos informes sobre las respuestas del centro germinal en el </a:t>
            </a:r>
            <a:r>
              <a:rPr b="1">
                <a:solidFill>
                  <a:schemeClr val="accent5">
                    <a:hueOff val="-82419"/>
                    <a:satOff val="-9513"/>
                    <a:lumOff val="-16343"/>
                  </a:schemeClr>
                </a:solidFill>
              </a:rPr>
              <a:t>tejido periodontal</a:t>
            </a:r>
            <a:r>
              <a:t>, pero sí algunas similitudes entre el microbioma periodontal subgingival y el palatino, incluimos las</a:t>
            </a:r>
            <a:r>
              <a:rPr>
                <a:solidFill>
                  <a:schemeClr val="accent5">
                    <a:hueOff val="-82419"/>
                    <a:satOff val="-9513"/>
                    <a:lumOff val="-16343"/>
                  </a:schemeClr>
                </a:solidFill>
              </a:rPr>
              <a:t> </a:t>
            </a:r>
            <a:r>
              <a:rPr b="1">
                <a:solidFill>
                  <a:schemeClr val="accent5">
                    <a:hueOff val="-82419"/>
                    <a:satOff val="-9513"/>
                    <a:lumOff val="-16343"/>
                  </a:schemeClr>
                </a:solidFill>
              </a:rPr>
              <a:t>amígdalas</a:t>
            </a:r>
            <a:r>
              <a:t> como otra posibilidad de activación mucosa de los procesos inmunitarios en la AR.</a:t>
            </a:r>
          </a:p>
        </p:txBody>
      </p:sp>
      <p:sp>
        <p:nvSpPr>
          <p:cNvPr id="279" name="Desencadenantes infecciosos en la periodontitis y el intestino en la artritis reumatoide (AR): la asociación y la causalidad"/>
          <p:cNvSpPr txBox="1"/>
          <p:nvPr/>
        </p:nvSpPr>
        <p:spPr>
          <a:xfrm>
            <a:off x="-16730" y="13280"/>
            <a:ext cx="24417460" cy="585113"/>
          </a:xfrm>
          <a:prstGeom prst="rect">
            <a:avLst/>
          </a:pr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25500">
              <a:defRPr sz="3200">
                <a:solidFill>
                  <a:srgbClr val="FFFFFF"/>
                </a:solidFill>
              </a:defRPr>
            </a:lvl1pPr>
          </a:lstStyle>
          <a:p>
            <a:pPr/>
            <a:r>
              <a:t>Desencadenantes infecciosos en la periodontitis y el intestino en la artritis reumatoide (AR): la asociación y la causalidad</a:t>
            </a:r>
          </a:p>
        </p:txBody>
      </p:sp>
      <p:sp>
        <p:nvSpPr>
          <p:cNvPr id="280" name="Möller B. et al Front. Immunol. 2020;11:1108."/>
          <p:cNvSpPr txBox="1"/>
          <p:nvPr/>
        </p:nvSpPr>
        <p:spPr>
          <a:xfrm>
            <a:off x="237899" y="12806764"/>
            <a:ext cx="14803835" cy="7091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825500">
              <a:defRPr b="0" i="1" sz="4000">
                <a:solidFill>
                  <a:srgbClr val="000000"/>
                </a:solidFill>
              </a:defRPr>
            </a:pPr>
            <a:r>
              <a:t>Möller B. et al Front. Immunol. </a:t>
            </a:r>
            <a:r>
              <a:rPr b="1"/>
              <a:t>2020</a:t>
            </a:r>
            <a:r>
              <a:t>;11:1108.</a:t>
            </a:r>
          </a:p>
        </p:txBody>
      </p:sp>
      <p:sp>
        <p:nvSpPr>
          <p:cNvPr id="281" name="Línea"/>
          <p:cNvSpPr/>
          <p:nvPr/>
        </p:nvSpPr>
        <p:spPr>
          <a:xfrm>
            <a:off x="10449745" y="4492409"/>
            <a:ext cx="2045669" cy="1"/>
          </a:xfrm>
          <a:prstGeom prst="line">
            <a:avLst/>
          </a:prstGeom>
          <a:ln w="88900">
            <a:solidFill>
              <a:schemeClr val="accent5">
                <a:hueOff val="-82419"/>
                <a:satOff val="-9513"/>
                <a:lumOff val="-16343"/>
              </a:schemeClr>
            </a:solidFill>
            <a:miter lim="400000"/>
          </a:ln>
        </p:spPr>
        <p:txBody>
          <a:bodyPr lIns="50800" tIns="50800" rIns="50800" bIns="50800" anchor="ctr"/>
          <a:lstStyle/>
          <a:p>
            <a:pPr/>
          </a:p>
        </p:txBody>
      </p:sp>
      <p:sp>
        <p:nvSpPr>
          <p:cNvPr id="282" name="Línea"/>
          <p:cNvSpPr/>
          <p:nvPr/>
        </p:nvSpPr>
        <p:spPr>
          <a:xfrm>
            <a:off x="10210471" y="6419962"/>
            <a:ext cx="1051492" cy="1"/>
          </a:xfrm>
          <a:prstGeom prst="line">
            <a:avLst/>
          </a:prstGeom>
          <a:ln w="88900">
            <a:solidFill>
              <a:schemeClr val="accent5">
                <a:hueOff val="-82419"/>
                <a:satOff val="-9513"/>
                <a:lumOff val="-16343"/>
              </a:schemeClr>
            </a:solidFill>
            <a:miter lim="400000"/>
          </a:ln>
        </p:spPr>
        <p:txBody>
          <a:bodyPr lIns="50800" tIns="50800" rIns="50800" bIns="50800" anchor="ctr"/>
          <a:lstStyle/>
          <a:p>
            <a:pPr/>
          </a:p>
        </p:txBody>
      </p:sp>
      <p:sp>
        <p:nvSpPr>
          <p:cNvPr id="283" name="Línea"/>
          <p:cNvSpPr/>
          <p:nvPr/>
        </p:nvSpPr>
        <p:spPr>
          <a:xfrm>
            <a:off x="10589380" y="9039462"/>
            <a:ext cx="1766398" cy="1"/>
          </a:xfrm>
          <a:prstGeom prst="line">
            <a:avLst/>
          </a:prstGeom>
          <a:ln w="88900">
            <a:solidFill>
              <a:schemeClr val="accent5">
                <a:hueOff val="-82419"/>
                <a:satOff val="-9513"/>
                <a:lumOff val="-16343"/>
              </a:schemeClr>
            </a:solidFill>
            <a:miter lim="400000"/>
          </a:ln>
        </p:spPr>
        <p:txBody>
          <a:bodyPr lIns="50800" tIns="50800" rIns="50800" bIns="50800"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1" grpId="1"/>
      <p:bldP build="whole" bldLvl="1" animBg="1" rev="0" advAuto="0" spid="283" grpId="3"/>
      <p:bldP build="whole" bldLvl="1" animBg="1" rev="0" advAuto="0" spid="282" grpId="2"/>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The oral microbiota: dynamic communities and host interactions"/>
          <p:cNvSpPr txBox="1"/>
          <p:nvPr>
            <p:ph type="title"/>
          </p:nvPr>
        </p:nvSpPr>
        <p:spPr>
          <a:xfrm>
            <a:off x="1206500" y="240284"/>
            <a:ext cx="21971000" cy="2272379"/>
          </a:xfrm>
          <a:prstGeom prst="rect">
            <a:avLst/>
          </a:prstGeom>
        </p:spPr>
        <p:txBody>
          <a:bodyPr/>
          <a:lstStyle>
            <a:lvl1pPr defTabSz="1658070">
              <a:defRPr spc="-157" sz="7887"/>
            </a:lvl1pPr>
          </a:lstStyle>
          <a:p>
            <a:pPr/>
            <a:r>
              <a:t>The oral microbiota: dynamic communities and host interactions </a:t>
            </a:r>
          </a:p>
        </p:txBody>
      </p:sp>
      <p:sp>
        <p:nvSpPr>
          <p:cNvPr id="286" name="Lamont et al Nat Rev Microbiol. 2018 December ; 16(12): 745–759."/>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defTabSz="676909">
              <a:defRPr b="0" i="1" sz="4510"/>
            </a:pPr>
            <a:r>
              <a:t>Lamont et al Nat Rev Microbiol. </a:t>
            </a:r>
            <a:r>
              <a:rPr b="1"/>
              <a:t>2018</a:t>
            </a:r>
            <a:r>
              <a:t> December ; 16(12): 745–759. </a:t>
            </a:r>
            <a:endParaRPr sz="984"/>
          </a:p>
        </p:txBody>
      </p:sp>
      <p:sp>
        <p:nvSpPr>
          <p:cNvPr id="287" name="El microbioma bucal dinámico y polimicrobiano es un precursor directo de enfermedades como la        caries dental y la periodontitis, dos de los trastornos inducidos por microbios más prevalentes en todo el mundo.…"/>
          <p:cNvSpPr txBox="1"/>
          <p:nvPr>
            <p:ph type="body" idx="1"/>
          </p:nvPr>
        </p:nvSpPr>
        <p:spPr>
          <a:prstGeom prst="rect">
            <a:avLst/>
          </a:prstGeom>
        </p:spPr>
        <p:txBody>
          <a:bodyPr/>
          <a:lstStyle/>
          <a:p>
            <a:pPr marL="0" indent="0" algn="just" defTabSz="2316421">
              <a:spcBef>
                <a:spcPts val="4200"/>
              </a:spcBef>
              <a:buSzTx/>
              <a:buNone/>
              <a:defRPr sz="3325"/>
            </a:pPr>
            <a:r>
              <a:rPr b="1"/>
              <a:t>El microbioma bucal dinámico y polimicrobiano es un precursor directo de enfermedades como la        </a:t>
            </a:r>
            <a:r>
              <a:rPr b="1">
                <a:solidFill>
                  <a:schemeClr val="accent5">
                    <a:hueOff val="-82419"/>
                    <a:satOff val="-9513"/>
                    <a:lumOff val="-16343"/>
                  </a:schemeClr>
                </a:solidFill>
              </a:rPr>
              <a:t>caries dental y la periodontitis</a:t>
            </a:r>
            <a:r>
              <a:t>, dos de los trastornos inducidos por microbios más prevalentes en todo el mundo. </a:t>
            </a:r>
          </a:p>
          <a:p>
            <a:pPr marL="0" indent="0" algn="just" defTabSz="2316421">
              <a:spcBef>
                <a:spcPts val="4200"/>
              </a:spcBef>
              <a:buSzTx/>
              <a:buNone/>
              <a:defRPr sz="3325"/>
            </a:pPr>
            <a:r>
              <a:t>Los </a:t>
            </a:r>
            <a:r>
              <a:rPr b="1">
                <a:solidFill>
                  <a:schemeClr val="accent5">
                    <a:hueOff val="-82419"/>
                    <a:satOff val="-9513"/>
                    <a:lumOff val="-16343"/>
                  </a:schemeClr>
                </a:solidFill>
              </a:rPr>
              <a:t>distintos microambientes</a:t>
            </a:r>
            <a:r>
              <a:t> en las barreras bucales albergan comunidades microbianas únicas, que están reguladas a través de sofisticados sistemas de señalización y por factores ambientales y del huésped. </a:t>
            </a:r>
          </a:p>
          <a:p>
            <a:pPr marL="0" indent="0" algn="just" defTabSz="2316421">
              <a:spcBef>
                <a:spcPts val="4200"/>
              </a:spcBef>
              <a:buSzTx/>
              <a:buNone/>
              <a:defRPr sz="3325"/>
            </a:pPr>
            <a:r>
              <a:t>La función colectiva de las comunidades microbianas es un factor importante de la </a:t>
            </a:r>
            <a:r>
              <a:rPr b="1"/>
              <a:t>homeostasis o disbiosis</a:t>
            </a:r>
            <a:r>
              <a:t> y, en última instancia, de la </a:t>
            </a:r>
            <a:r>
              <a:rPr b="1">
                <a:solidFill>
                  <a:schemeClr val="accent5">
                    <a:hueOff val="-82419"/>
                    <a:satOff val="-9513"/>
                    <a:lumOff val="-16343"/>
                  </a:schemeClr>
                </a:solidFill>
              </a:rPr>
              <a:t>salud o la enfermedad</a:t>
            </a:r>
            <a:r>
              <a:t>. </a:t>
            </a:r>
          </a:p>
          <a:p>
            <a:pPr marL="0" indent="0" algn="just" defTabSz="2316421">
              <a:spcBef>
                <a:spcPts val="4200"/>
              </a:spcBef>
              <a:buSzTx/>
              <a:buNone/>
              <a:defRPr sz="3325"/>
            </a:pPr>
            <a:r>
              <a:t>A pesar de las diferentes etiologías, </a:t>
            </a:r>
            <a:r>
              <a:rPr b="1">
                <a:solidFill>
                  <a:schemeClr val="accent5">
                    <a:hueOff val="-82419"/>
                    <a:satOff val="-9513"/>
                    <a:lumOff val="-16343"/>
                  </a:schemeClr>
                </a:solidFill>
              </a:rPr>
              <a:t>la periodontitis y la caries son cada una impulsada por un bucle de retroalimentación entre la microbiota y los factores del huésped </a:t>
            </a:r>
            <a:r>
              <a:t>(inflamación y azúcares de la dieta, respectivamente) que favorece la aparición y persistencia de la </a:t>
            </a:r>
            <a:r>
              <a:rPr b="1">
                <a:solidFill>
                  <a:schemeClr val="accent5">
                    <a:hueOff val="-82419"/>
                    <a:satOff val="-9513"/>
                    <a:lumOff val="-16343"/>
                  </a:schemeClr>
                </a:solidFill>
              </a:rPr>
              <a:t>disbiosis</a:t>
            </a:r>
            <a:r>
              <a:t>. </a:t>
            </a:r>
          </a:p>
          <a:p>
            <a:pPr marL="0" indent="0" algn="just" defTabSz="2316421">
              <a:spcBef>
                <a:spcPts val="4200"/>
              </a:spcBef>
              <a:buSzTx/>
              <a:buNone/>
              <a:defRPr sz="3325"/>
            </a:pPr>
            <a:r>
              <a:t>En esta revisión, discutimos el conocimiento actual y los mecanismos emergentes que gobiernan la sinergia polimicrobiana oral y la disbiosis que han mejorado nuestra </a:t>
            </a:r>
            <a:r>
              <a:rPr b="1">
                <a:solidFill>
                  <a:schemeClr val="accent3">
                    <a:hueOff val="362282"/>
                    <a:satOff val="31803"/>
                    <a:lumOff val="-18242"/>
                  </a:schemeClr>
                </a:solidFill>
              </a:rPr>
              <a:t>comprensión de los mecanismos patogénicos y han ayudado al diseño de enfoques terapéuticos innovadores para las enfermedades bucales.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9" name="Lamont-Hajishengallis 2018-Fig3.png" descr="Lamont-Hajishengallis 2018-Fig3.png"/>
          <p:cNvPicPr>
            <a:picLocks noChangeAspect="1"/>
          </p:cNvPicPr>
          <p:nvPr/>
        </p:nvPicPr>
        <p:blipFill>
          <a:blip r:embed="rId2">
            <a:extLst/>
          </a:blip>
          <a:stretch>
            <a:fillRect/>
          </a:stretch>
        </p:blipFill>
        <p:spPr>
          <a:xfrm>
            <a:off x="7537536" y="0"/>
            <a:ext cx="16695043" cy="13716001"/>
          </a:xfrm>
          <a:prstGeom prst="rect">
            <a:avLst/>
          </a:prstGeom>
          <a:ln w="12700">
            <a:miter lim="400000"/>
          </a:ln>
        </p:spPr>
      </p:pic>
      <p:sp>
        <p:nvSpPr>
          <p:cNvPr id="290" name="Lamont et al Nat Rev Microbiol. 2018; 16(12): 745–759."/>
          <p:cNvSpPr txBox="1"/>
          <p:nvPr/>
        </p:nvSpPr>
        <p:spPr>
          <a:xfrm>
            <a:off x="101302" y="12972162"/>
            <a:ext cx="10615831" cy="5995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825500">
              <a:defRPr b="0" i="1" sz="3300">
                <a:solidFill>
                  <a:srgbClr val="000000"/>
                </a:solidFill>
              </a:defRPr>
            </a:pPr>
            <a:r>
              <a:t>Lamont et al Nat Rev Microbiol. </a:t>
            </a:r>
            <a:r>
              <a:rPr b="1"/>
              <a:t>2018</a:t>
            </a:r>
            <a:r>
              <a:t>; 16(12): 745–759.</a:t>
            </a:r>
          </a:p>
        </p:txBody>
      </p:sp>
      <p:sp>
        <p:nvSpPr>
          <p:cNvPr id="291" name="3.- Higiene bucal frecuencia y calidad (Halitosis)…"/>
          <p:cNvSpPr txBox="1"/>
          <p:nvPr/>
        </p:nvSpPr>
        <p:spPr>
          <a:xfrm>
            <a:off x="405410" y="6500700"/>
            <a:ext cx="7109616" cy="21211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500">
                <a:solidFill>
                  <a:srgbClr val="000000"/>
                </a:solidFill>
              </a:defRPr>
            </a:pPr>
            <a:r>
              <a:t>3.- Higiene bucal frecuencia y calidad (Halitosis)</a:t>
            </a:r>
          </a:p>
          <a:p>
            <a:pPr algn="l">
              <a:lnSpc>
                <a:spcPct val="90000"/>
              </a:lnSpc>
              <a:spcBef>
                <a:spcPts val="4500"/>
              </a:spcBef>
              <a:defRPr b="0" sz="3500">
                <a:solidFill>
                  <a:srgbClr val="000000"/>
                </a:solidFill>
              </a:defRPr>
            </a:pPr>
            <a:r>
              <a:t>Cepillado-Interdental-Irrigadores…</a:t>
            </a:r>
          </a:p>
        </p:txBody>
      </p:sp>
      <p:sp>
        <p:nvSpPr>
          <p:cNvPr id="292" name="Línea"/>
          <p:cNvSpPr/>
          <p:nvPr/>
        </p:nvSpPr>
        <p:spPr>
          <a:xfrm>
            <a:off x="8043622" y="4576319"/>
            <a:ext cx="1908168" cy="1"/>
          </a:xfrm>
          <a:prstGeom prst="line">
            <a:avLst/>
          </a:prstGeom>
          <a:ln w="88900">
            <a:solidFill>
              <a:schemeClr val="accent5">
                <a:hueOff val="-82419"/>
                <a:satOff val="-9513"/>
                <a:lumOff val="-16343"/>
              </a:schemeClr>
            </a:solidFill>
            <a:miter lim="400000"/>
          </a:ln>
        </p:spPr>
        <p:txBody>
          <a:bodyPr lIns="50800" tIns="50800" rIns="50800" bIns="50800" anchor="ctr"/>
          <a:lstStyle/>
          <a:p>
            <a:pPr/>
          </a:p>
        </p:txBody>
      </p:sp>
      <p:sp>
        <p:nvSpPr>
          <p:cNvPr id="293" name="Línea"/>
          <p:cNvSpPr/>
          <p:nvPr/>
        </p:nvSpPr>
        <p:spPr>
          <a:xfrm>
            <a:off x="7882961" y="3406836"/>
            <a:ext cx="1613280" cy="1"/>
          </a:xfrm>
          <a:prstGeom prst="line">
            <a:avLst/>
          </a:prstGeom>
          <a:ln w="88900">
            <a:solidFill>
              <a:schemeClr val="accent5">
                <a:hueOff val="-82419"/>
                <a:satOff val="-9513"/>
                <a:lumOff val="-16343"/>
              </a:schemeClr>
            </a:solidFill>
            <a:miter lim="400000"/>
          </a:ln>
        </p:spPr>
        <p:txBody>
          <a:bodyPr lIns="50800" tIns="50800" rIns="50800" bIns="50800" anchor="ctr"/>
          <a:lstStyle/>
          <a:p>
            <a:pPr/>
          </a:p>
        </p:txBody>
      </p:sp>
      <p:sp>
        <p:nvSpPr>
          <p:cNvPr id="294" name="1.- Saliva cantidad, factores y propiedades…"/>
          <p:cNvSpPr txBox="1"/>
          <p:nvPr/>
        </p:nvSpPr>
        <p:spPr>
          <a:xfrm>
            <a:off x="488349" y="1054387"/>
            <a:ext cx="6943739" cy="21211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500">
                <a:solidFill>
                  <a:srgbClr val="000000"/>
                </a:solidFill>
              </a:defRPr>
            </a:pPr>
            <a:r>
              <a:t>1.- Saliva cantidad, factores y propiedades</a:t>
            </a:r>
          </a:p>
          <a:p>
            <a:pPr algn="l">
              <a:lnSpc>
                <a:spcPct val="90000"/>
              </a:lnSpc>
              <a:spcBef>
                <a:spcPts val="4500"/>
              </a:spcBef>
              <a:defRPr b="0" sz="3500">
                <a:solidFill>
                  <a:srgbClr val="000000"/>
                </a:solidFill>
              </a:defRPr>
            </a:pPr>
            <a:r>
              <a:t>Edad y fármacos (Xerostomía)</a:t>
            </a:r>
          </a:p>
        </p:txBody>
      </p:sp>
      <p:sp>
        <p:nvSpPr>
          <p:cNvPr id="295" name="2.- Dieta dura-blanda masticación y…"/>
          <p:cNvSpPr txBox="1"/>
          <p:nvPr/>
        </p:nvSpPr>
        <p:spPr>
          <a:xfrm>
            <a:off x="488951" y="3837371"/>
            <a:ext cx="7306056" cy="26926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500">
                <a:solidFill>
                  <a:srgbClr val="000000"/>
                </a:solidFill>
              </a:defRPr>
            </a:pPr>
            <a:r>
              <a:t>2.- Dieta dura-blanda masticación y </a:t>
            </a:r>
          </a:p>
          <a:p>
            <a:pPr algn="l">
              <a:lnSpc>
                <a:spcPct val="90000"/>
              </a:lnSpc>
              <a:spcBef>
                <a:spcPts val="4500"/>
              </a:spcBef>
              <a:defRPr b="0" sz="3500">
                <a:solidFill>
                  <a:srgbClr val="000000"/>
                </a:solidFill>
              </a:defRPr>
            </a:pPr>
            <a:r>
              <a:t>Dientes-Desdentados</a:t>
            </a:r>
          </a:p>
        </p:txBody>
      </p:sp>
      <p:pic>
        <p:nvPicPr>
          <p:cNvPr id="296" name="Cepillo electrico.png" descr="Cepillo electrico.png"/>
          <p:cNvPicPr>
            <a:picLocks noChangeAspect="1"/>
          </p:cNvPicPr>
          <p:nvPr/>
        </p:nvPicPr>
        <p:blipFill>
          <a:blip r:embed="rId3">
            <a:extLst/>
          </a:blip>
          <a:srcRect l="22210" t="369" r="0" b="369"/>
          <a:stretch>
            <a:fillRect/>
          </a:stretch>
        </p:blipFill>
        <p:spPr>
          <a:xfrm>
            <a:off x="80542" y="9090268"/>
            <a:ext cx="3950767" cy="3800457"/>
          </a:xfrm>
          <a:prstGeom prst="rect">
            <a:avLst/>
          </a:prstGeom>
          <a:ln w="12700">
            <a:miter lim="400000"/>
          </a:ln>
        </p:spPr>
      </p:pic>
      <p:pic>
        <p:nvPicPr>
          <p:cNvPr id="297" name="IRRIGADOR.PNG" descr="IRRIGADOR.PNG"/>
          <p:cNvPicPr>
            <a:picLocks noChangeAspect="1"/>
          </p:cNvPicPr>
          <p:nvPr/>
        </p:nvPicPr>
        <p:blipFill>
          <a:blip r:embed="rId4">
            <a:extLst/>
          </a:blip>
          <a:srcRect l="2120" t="23880" r="2120" b="7114"/>
          <a:stretch>
            <a:fillRect/>
          </a:stretch>
        </p:blipFill>
        <p:spPr>
          <a:xfrm>
            <a:off x="8031623" y="9090269"/>
            <a:ext cx="3953435" cy="3800459"/>
          </a:xfrm>
          <a:prstGeom prst="rect">
            <a:avLst/>
          </a:prstGeom>
          <a:ln w="12700">
            <a:miter lim="400000"/>
          </a:ln>
        </p:spPr>
      </p:pic>
      <p:pic>
        <p:nvPicPr>
          <p:cNvPr id="298" name="Higiene interproximal.png" descr="Higiene interproximal.png"/>
          <p:cNvPicPr>
            <a:picLocks noChangeAspect="1"/>
          </p:cNvPicPr>
          <p:nvPr/>
        </p:nvPicPr>
        <p:blipFill>
          <a:blip r:embed="rId5">
            <a:extLst/>
          </a:blip>
          <a:srcRect l="33308" t="0" r="1082" b="0"/>
          <a:stretch>
            <a:fillRect/>
          </a:stretch>
        </p:blipFill>
        <p:spPr>
          <a:xfrm>
            <a:off x="4113630" y="9075981"/>
            <a:ext cx="3835734" cy="3829006"/>
          </a:xfrm>
          <a:prstGeom prst="rect">
            <a:avLst/>
          </a:prstGeom>
          <a:ln w="12700">
            <a:miter lim="400000"/>
          </a:ln>
        </p:spPr>
      </p:pic>
      <p:sp>
        <p:nvSpPr>
          <p:cNvPr id="299" name="Línea"/>
          <p:cNvSpPr/>
          <p:nvPr/>
        </p:nvSpPr>
        <p:spPr>
          <a:xfrm>
            <a:off x="9722329" y="1633721"/>
            <a:ext cx="1280019" cy="1"/>
          </a:xfrm>
          <a:prstGeom prst="line">
            <a:avLst/>
          </a:prstGeom>
          <a:ln w="76200">
            <a:solidFill>
              <a:schemeClr val="accent5">
                <a:hueOff val="-82419"/>
                <a:satOff val="-9513"/>
                <a:lumOff val="-16343"/>
              </a:schemeClr>
            </a:solidFill>
            <a:miter lim="400000"/>
          </a:ln>
        </p:spPr>
        <p:txBody>
          <a:bodyPr lIns="50800" tIns="50800" rIns="50800" bIns="50800"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9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9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29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2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8" grpId="5"/>
      <p:bldP build="whole" bldLvl="1" animBg="1" rev="0" advAuto="0" spid="295" grpId="2"/>
      <p:bldP build="whole" bldLvl="1" animBg="1" rev="0" advAuto="0" spid="294" grpId="1"/>
      <p:bldP build="whole" bldLvl="1" animBg="1" rev="0" advAuto="0" spid="297" grpId="6"/>
      <p:bldP build="whole" bldLvl="1" animBg="1" rev="0" advAuto="0" spid="291" grpId="3"/>
      <p:bldP build="whole" bldLvl="1" animBg="1" rev="0" advAuto="0" spid="296" grpId="4"/>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Metatranscriptome of the Oral Microbiome in Health and Disease"/>
          <p:cNvSpPr txBox="1"/>
          <p:nvPr>
            <p:ph type="title"/>
          </p:nvPr>
        </p:nvSpPr>
        <p:spPr>
          <a:xfrm>
            <a:off x="1206500" y="830683"/>
            <a:ext cx="21971000" cy="1433164"/>
          </a:xfrm>
          <a:prstGeom prst="rect">
            <a:avLst/>
          </a:prstGeom>
        </p:spPr>
        <p:txBody>
          <a:bodyPr/>
          <a:lstStyle>
            <a:lvl1pPr defTabSz="1194786">
              <a:defRPr spc="-113" sz="5684"/>
            </a:lvl1pPr>
          </a:lstStyle>
          <a:p>
            <a:pPr/>
            <a:r>
              <a:t>Metatranscriptome of the Oral Microbiome in Health and Disease </a:t>
            </a:r>
            <a:endParaRPr b="0" spc="-11" sz="588"/>
          </a:p>
        </p:txBody>
      </p:sp>
      <p:sp>
        <p:nvSpPr>
          <p:cNvPr id="302" name="Solviati J. and Frias-Lopez J., Journal of Dental Research 2018, Vol. 97(5) 492–500    (Critical Reviews in Oral Biology &amp; Medicine)"/>
          <p:cNvSpPr txBox="1"/>
          <p:nvPr>
            <p:ph type="body" idx="21"/>
          </p:nvPr>
        </p:nvSpPr>
        <p:spPr>
          <a:xfrm>
            <a:off x="1206500" y="1985915"/>
            <a:ext cx="21971000" cy="934779"/>
          </a:xfrm>
          <a:prstGeom prst="rect">
            <a:avLst/>
          </a:prstGeom>
          <a:extLst>
            <a:ext uri="{C572A759-6A51-4108-AA02-DFA0A04FC94B}">
              <ma14:wrappingTextBoxFlag xmlns:ma14="http://schemas.microsoft.com/office/mac/drawingml/2011/main" val="1"/>
            </a:ext>
          </a:extLst>
        </p:spPr>
        <p:txBody>
          <a:bodyPr/>
          <a:lstStyle/>
          <a:p>
            <a:pPr defTabSz="975335">
              <a:lnSpc>
                <a:spcPct val="90000"/>
              </a:lnSpc>
              <a:spcBef>
                <a:spcPts val="1800"/>
              </a:spcBef>
              <a:defRPr b="0" sz="2760"/>
            </a:pPr>
            <a:r>
              <a:rPr i="1"/>
              <a:t>Solviati J. and Frias-Lopez J., Journal of Dental Research </a:t>
            </a:r>
            <a:r>
              <a:rPr b="1" i="1"/>
              <a:t>2018</a:t>
            </a:r>
            <a:r>
              <a:rPr i="1"/>
              <a:t>, Vol. 97(5) 492–500    </a:t>
            </a:r>
            <a:r>
              <a:rPr b="1" sz="3000"/>
              <a:t>(Critical Reviews in Oral Biology &amp; Medicine) </a:t>
            </a:r>
            <a:endParaRPr b="1" sz="3000"/>
          </a:p>
          <a:p>
            <a:pPr defTabSz="975335">
              <a:lnSpc>
                <a:spcPct val="90000"/>
              </a:lnSpc>
              <a:spcBef>
                <a:spcPts val="1800"/>
              </a:spcBef>
              <a:defRPr b="0" sz="1400"/>
            </a:pPr>
            <a:br/>
          </a:p>
        </p:txBody>
      </p:sp>
      <p:sp>
        <p:nvSpPr>
          <p:cNvPr id="303" name="Las últimas décadas han sido testigos de un creciente interés en el estudio del microbioma humano y su papel en la salud y la enfermedad.…"/>
          <p:cNvSpPr txBox="1"/>
          <p:nvPr>
            <p:ph type="body" idx="1"/>
          </p:nvPr>
        </p:nvSpPr>
        <p:spPr>
          <a:xfrm>
            <a:off x="1206500" y="3580998"/>
            <a:ext cx="21971000" cy="9143932"/>
          </a:xfrm>
          <a:prstGeom prst="rect">
            <a:avLst/>
          </a:prstGeom>
        </p:spPr>
        <p:txBody>
          <a:bodyPr/>
          <a:lstStyle/>
          <a:p>
            <a:pPr marL="0" indent="0" algn="just" defTabSz="2389572">
              <a:spcBef>
                <a:spcPts val="4400"/>
              </a:spcBef>
              <a:buSzTx/>
              <a:buNone/>
              <a:defRPr sz="3430"/>
            </a:pPr>
            <a:r>
              <a:t>Las últimas décadas han sido testigos de un creciente interés en el estudio del </a:t>
            </a:r>
            <a:r>
              <a:rPr b="1"/>
              <a:t>microbioma humano</a:t>
            </a:r>
            <a:r>
              <a:t> y su papel en la salud y la enfermedad. </a:t>
            </a:r>
          </a:p>
          <a:p>
            <a:pPr marL="0" indent="0" algn="just" defTabSz="2389572">
              <a:spcBef>
                <a:spcPts val="4400"/>
              </a:spcBef>
              <a:buSzTx/>
              <a:buNone/>
              <a:defRPr sz="3430"/>
            </a:pPr>
            <a:r>
              <a:t>El desequilibrio en la composición del microbioma, también conocido como </a:t>
            </a:r>
            <a:r>
              <a:rPr b="1">
                <a:solidFill>
                  <a:schemeClr val="accent5">
                    <a:hueOff val="-82419"/>
                    <a:satOff val="-9513"/>
                    <a:lumOff val="-16343"/>
                  </a:schemeClr>
                </a:solidFill>
              </a:rPr>
              <a:t>disbiosis microbiana</a:t>
            </a:r>
            <a:r>
              <a:t>, está directamente relacionado con el desarrollo de ciertas afecciones. </a:t>
            </a:r>
          </a:p>
          <a:p>
            <a:pPr marL="0" indent="0" algn="just" defTabSz="2389572">
              <a:spcBef>
                <a:spcPts val="4400"/>
              </a:spcBef>
              <a:buSzTx/>
              <a:buNone/>
              <a:defRPr sz="3430"/>
            </a:pPr>
            <a:r>
              <a:rPr b="1">
                <a:solidFill>
                  <a:schemeClr val="accent5">
                    <a:hueOff val="-82419"/>
                    <a:satOff val="-9513"/>
                    <a:lumOff val="-16343"/>
                  </a:schemeClr>
                </a:solidFill>
              </a:rPr>
              <a:t>La disbiosis del microbioma bucal es un excelente ejemplo de cómo este desequilibrio conduce a la enfermedad</a:t>
            </a:r>
            <a:r>
              <a:t> </a:t>
            </a:r>
            <a:r>
              <a:rPr b="1">
                <a:solidFill>
                  <a:schemeClr val="accent5">
                    <a:hueOff val="-82419"/>
                    <a:satOff val="-9513"/>
                    <a:lumOff val="-16343"/>
                  </a:schemeClr>
                </a:solidFill>
              </a:rPr>
              <a:t>en el caso de la enfermedad periodontal.     </a:t>
            </a:r>
            <a:r>
              <a:rPr b="1">
                <a:solidFill>
                  <a:schemeClr val="accent3">
                    <a:hueOff val="914338"/>
                    <a:satOff val="31515"/>
                    <a:lumOff val="-30790"/>
                  </a:schemeClr>
                </a:solidFill>
              </a:rPr>
              <a:t>¡¡¡ MODELO DE INVESTIGACIÓN-1971 !!!</a:t>
            </a:r>
          </a:p>
          <a:p>
            <a:pPr marL="0" indent="0" algn="just" defTabSz="2389572">
              <a:spcBef>
                <a:spcPts val="4400"/>
              </a:spcBef>
              <a:buSzTx/>
              <a:buNone/>
              <a:defRPr sz="3430"/>
            </a:pPr>
            <a:r>
              <a:t>Estos hallazgos sugieren que </a:t>
            </a:r>
            <a:r>
              <a:rPr b="1"/>
              <a:t>las diferencias en las </a:t>
            </a:r>
            <a:r>
              <a:rPr b="1">
                <a:solidFill>
                  <a:schemeClr val="accent5">
                    <a:hueOff val="-82419"/>
                    <a:satOff val="-9513"/>
                    <a:lumOff val="-16343"/>
                  </a:schemeClr>
                </a:solidFill>
              </a:rPr>
              <a:t>actividades funcionales</a:t>
            </a:r>
            <a:r>
              <a:rPr b="1"/>
              <a:t> pueden ser los elementos esenciales que definen el proceso disbiótico.</a:t>
            </a:r>
            <a:r>
              <a:t> </a:t>
            </a:r>
          </a:p>
          <a:p>
            <a:pPr marL="0" indent="0" algn="just" defTabSz="2389572">
              <a:spcBef>
                <a:spcPts val="4400"/>
              </a:spcBef>
              <a:buSzTx/>
              <a:buNone/>
              <a:defRPr sz="3430"/>
            </a:pPr>
            <a:r>
              <a:t>Estos resultados iniciales sugieren que, </a:t>
            </a:r>
            <a:r>
              <a:rPr b="1">
                <a:solidFill>
                  <a:schemeClr val="accent5">
                    <a:hueOff val="-82419"/>
                    <a:satOff val="-9513"/>
                    <a:lumOff val="-16343"/>
                  </a:schemeClr>
                </a:solidFill>
              </a:rPr>
              <a:t>más que una composición específica, se puede obtener una mejor comprensión de la disbiosis en la boca a partir del estudio de las actividades funcionales de la comunidad microbiana.</a:t>
            </a:r>
            <a:r>
              <a:t> </a:t>
            </a:r>
          </a:p>
          <a:p>
            <a:pPr marL="0" indent="0" algn="just" defTabSz="2389572">
              <a:spcBef>
                <a:spcPts val="4400"/>
              </a:spcBef>
              <a:buSzTx/>
              <a:buNone/>
              <a:defRPr sz="3430"/>
            </a:pPr>
            <a:r>
              <a:t>En esta revisión, damos un resumen de estos </a:t>
            </a:r>
            <a:r>
              <a:rPr b="1">
                <a:solidFill>
                  <a:schemeClr val="accent5">
                    <a:hueOff val="-82419"/>
                    <a:satOff val="-9513"/>
                    <a:lumOff val="-16343"/>
                  </a:schemeClr>
                </a:solidFill>
              </a:rPr>
              <a:t>estudios iniciales, que han abierto una nueva puerta a nuestra comprensión de la dinámica de la comunidad microbiana durante el proceso disbiótico en la boca.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30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1" fill="hold">
                                  <p:stCondLst>
                                    <p:cond delay="0"/>
                                  </p:stCondLst>
                                  <p:iterate type="el" backwards="0">
                                    <p:tmAbs val="0"/>
                                  </p:iterate>
                                  <p:childTnLst>
                                    <p:set>
                                      <p:cBhvr>
                                        <p:cTn id="14" fill="hold"/>
                                        <p:tgtEl>
                                          <p:spTgt spid="30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303">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303"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El término microbioma fue acuñado por Joshua Lederberg para designar la “comunidad ecológica de microorganismos comensales, simbióticos y patógenos que comparten nuestro espacio corporal” (Lederberg y McCray 2001). Desde entonces, la mayor parte del esfu"/>
          <p:cNvSpPr txBox="1"/>
          <p:nvPr/>
        </p:nvSpPr>
        <p:spPr>
          <a:xfrm>
            <a:off x="562000" y="1088635"/>
            <a:ext cx="23665946" cy="115387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lnSpc>
                <a:spcPct val="90000"/>
              </a:lnSpc>
              <a:spcBef>
                <a:spcPts val="4500"/>
              </a:spcBef>
              <a:defRPr b="0" sz="4400">
                <a:solidFill>
                  <a:srgbClr val="000000"/>
                </a:solidFill>
              </a:defRPr>
            </a:pPr>
            <a:r>
              <a:t>El término </a:t>
            </a:r>
            <a:r>
              <a:rPr b="1"/>
              <a:t>microbioma</a:t>
            </a:r>
            <a:r>
              <a:t> fue acuñado por Joshua Lederberg para designar la </a:t>
            </a:r>
            <a:r>
              <a:rPr b="1"/>
              <a:t>“comunidad ecológica de microorganismos comensales, simbióticos y patógenos que comparten nuestro espacio corporal” </a:t>
            </a:r>
            <a:r>
              <a:t>(Lederberg y McCray 2001). Desde entonces, la mayor parte del esfuerzo por comprender el papel del microbioma en la salud y la enfermedad se ha centrado en caracterizar los cambios en la composición de la comunidad en diferentes condiciones.</a:t>
            </a:r>
          </a:p>
          <a:p>
            <a:pPr algn="just">
              <a:lnSpc>
                <a:spcPct val="90000"/>
              </a:lnSpc>
              <a:spcBef>
                <a:spcPts val="4500"/>
              </a:spcBef>
              <a:defRPr b="0" sz="4400">
                <a:solidFill>
                  <a:srgbClr val="000000"/>
                </a:solidFill>
              </a:defRPr>
            </a:pPr>
            <a:r>
              <a:t>La evaluación de la composición de la comunidad ofrece solo una imagen parcial de los procesos moleculares por los que se produce la disbiosis. Se necesita un enfoque más completo para estudiar las interacciones huésped-patógeno </a:t>
            </a:r>
            <a:r>
              <a:rPr i="1"/>
              <a:t>in vivo</a:t>
            </a:r>
            <a:r>
              <a:t> que revelan los vínculos entre la diafonía de la comunidad microbiana con el huésped y la actividad microbiana en el microbioma oral. El </a:t>
            </a:r>
            <a:r>
              <a:rPr b="1"/>
              <a:t>metatranscriptoma</a:t>
            </a:r>
            <a:r>
              <a:t> revela la composición taxonómica y </a:t>
            </a:r>
            <a:r>
              <a:rPr b="1">
                <a:solidFill>
                  <a:schemeClr val="accent5">
                    <a:hueOff val="-82419"/>
                    <a:satOff val="-9513"/>
                    <a:lumOff val="-16343"/>
                  </a:schemeClr>
                </a:solidFill>
              </a:rPr>
              <a:t>las funciones activas de una comunidad microbiana</a:t>
            </a:r>
            <a:r>
              <a:t> compleja en contraste con el </a:t>
            </a:r>
            <a:r>
              <a:rPr b="1"/>
              <a:t>metagenoma</a:t>
            </a:r>
            <a:r>
              <a:t>, que muestra solo la composición microbiana de la comunidad (Fig. 1).</a:t>
            </a:r>
          </a:p>
          <a:p>
            <a:pPr algn="just">
              <a:lnSpc>
                <a:spcPct val="90000"/>
              </a:lnSpc>
              <a:spcBef>
                <a:spcPts val="4500"/>
              </a:spcBef>
              <a:defRPr b="0" sz="4400">
                <a:solidFill>
                  <a:srgbClr val="000000"/>
                </a:solidFill>
              </a:defRPr>
            </a:pPr>
            <a:r>
              <a:t>Los Institutos Nacionales de Salud establecieron recientemente el Proyecto Integrativo del Microbioma Humano (iHMP) como la segunda fase del Proyecto del Microbioma Humano original. El iHMP se centrará en el estudio de las interacciones huésped-microbioma analizando el microbioma y las actividades del huésped a través de diferentes “ómicos” (iHMP Research Network Consortium 2014).</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7" name="Solbiati-2018-Fig1.png" descr="Solbiati-2018-Fig1.png"/>
          <p:cNvPicPr>
            <a:picLocks noChangeAspect="1"/>
          </p:cNvPicPr>
          <p:nvPr>
            <p:ph type="pic" idx="22"/>
          </p:nvPr>
        </p:nvPicPr>
        <p:blipFill>
          <a:blip r:embed="rId2">
            <a:extLst/>
          </a:blip>
          <a:srcRect l="0" t="0" r="0" b="0"/>
          <a:stretch>
            <a:fillRect/>
          </a:stretch>
        </p:blipFill>
        <p:spPr>
          <a:xfrm>
            <a:off x="1584844" y="126141"/>
            <a:ext cx="17196726" cy="13296241"/>
          </a:xfrm>
          <a:prstGeom prst="rect">
            <a:avLst/>
          </a:prstGeom>
        </p:spPr>
      </p:pic>
      <p:sp>
        <p:nvSpPr>
          <p:cNvPr id="308" name="Solviati J. and Frias-Lopez J., J Dent Res 2018; 97(5): 492–500"/>
          <p:cNvSpPr txBox="1"/>
          <p:nvPr/>
        </p:nvSpPr>
        <p:spPr>
          <a:xfrm>
            <a:off x="11392096" y="12982175"/>
            <a:ext cx="12507406" cy="63480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lnSpc>
                <a:spcPct val="90000"/>
              </a:lnSpc>
              <a:spcBef>
                <a:spcPts val="4500"/>
              </a:spcBef>
              <a:defRPr b="0" sz="3500">
                <a:solidFill>
                  <a:srgbClr val="000000"/>
                </a:solidFill>
              </a:defRPr>
            </a:pPr>
            <a:r>
              <a:rPr i="1"/>
              <a:t>Solviati J. and Frias-Lopez J., J Dent Res </a:t>
            </a:r>
            <a:r>
              <a:rPr b="1" i="1"/>
              <a:t>2018; </a:t>
            </a:r>
            <a:r>
              <a:rPr i="1"/>
              <a:t>97(5): 492–500</a:t>
            </a:r>
          </a:p>
        </p:txBody>
      </p:sp>
      <p:sp>
        <p:nvSpPr>
          <p:cNvPr id="309" name="Fig. 1"/>
          <p:cNvSpPr txBox="1"/>
          <p:nvPr/>
        </p:nvSpPr>
        <p:spPr>
          <a:xfrm>
            <a:off x="73655" y="12994651"/>
            <a:ext cx="2295604" cy="6098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90000"/>
              </a:lnSpc>
              <a:spcBef>
                <a:spcPts val="4500"/>
              </a:spcBef>
              <a:defRPr b="0" sz="3500">
                <a:solidFill>
                  <a:srgbClr val="000000"/>
                </a:solidFill>
              </a:defRPr>
            </a:lvl1pPr>
          </a:lstStyle>
          <a:p>
            <a:pPr/>
            <a:r>
              <a:t>Fig. 1</a:t>
            </a:r>
          </a:p>
        </p:txBody>
      </p:sp>
      <p:sp>
        <p:nvSpPr>
          <p:cNvPr id="310" name="Línea"/>
          <p:cNvSpPr/>
          <p:nvPr/>
        </p:nvSpPr>
        <p:spPr>
          <a:xfrm>
            <a:off x="9262360" y="12813177"/>
            <a:ext cx="6299985" cy="1"/>
          </a:xfrm>
          <a:prstGeom prst="line">
            <a:avLst/>
          </a:prstGeom>
          <a:ln w="88900">
            <a:solidFill>
              <a:schemeClr val="accent5">
                <a:hueOff val="-82419"/>
                <a:satOff val="-9513"/>
                <a:lumOff val="-16343"/>
              </a:schemeClr>
            </a:solidFill>
            <a:miter lim="400000"/>
          </a:ln>
        </p:spPr>
        <p:txBody>
          <a:bodyPr lIns="50800" tIns="50800" rIns="50800" bIns="50800" anchor="ctr"/>
          <a:lstStyle/>
          <a:p>
            <a:pPr/>
          </a:p>
        </p:txBody>
      </p:sp>
      <p:sp>
        <p:nvSpPr>
          <p:cNvPr id="311" name="Línea"/>
          <p:cNvSpPr/>
          <p:nvPr/>
        </p:nvSpPr>
        <p:spPr>
          <a:xfrm>
            <a:off x="2806959" y="10518537"/>
            <a:ext cx="3202188" cy="1"/>
          </a:xfrm>
          <a:prstGeom prst="line">
            <a:avLst/>
          </a:prstGeom>
          <a:ln w="88900">
            <a:solidFill>
              <a:schemeClr val="accent5">
                <a:hueOff val="-82419"/>
                <a:satOff val="-9513"/>
                <a:lumOff val="-16343"/>
              </a:schemeClr>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3" name="Solbiati-2018-Fig3.png" descr="Solbiati-2018-Fig3.png"/>
          <p:cNvPicPr>
            <a:picLocks noChangeAspect="1"/>
          </p:cNvPicPr>
          <p:nvPr/>
        </p:nvPicPr>
        <p:blipFill>
          <a:blip r:embed="rId2">
            <a:extLst/>
          </a:blip>
          <a:stretch>
            <a:fillRect/>
          </a:stretch>
        </p:blipFill>
        <p:spPr>
          <a:xfrm>
            <a:off x="8123291" y="60936"/>
            <a:ext cx="16240959" cy="13594128"/>
          </a:xfrm>
          <a:prstGeom prst="rect">
            <a:avLst/>
          </a:prstGeom>
          <a:ln w="12700">
            <a:miter lim="400000"/>
          </a:ln>
        </p:spPr>
      </p:pic>
      <p:sp>
        <p:nvSpPr>
          <p:cNvPr id="314" name="Solviati J. and Frias-Lopez J.,                 J Dent Res 2018; 97(5): 492–500"/>
          <p:cNvSpPr txBox="1"/>
          <p:nvPr/>
        </p:nvSpPr>
        <p:spPr>
          <a:xfrm>
            <a:off x="239533" y="12620459"/>
            <a:ext cx="7969998" cy="10817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400">
                <a:solidFill>
                  <a:srgbClr val="000000"/>
                </a:solidFill>
              </a:defRPr>
            </a:pPr>
            <a:r>
              <a:rPr i="1"/>
              <a:t>Solviati J. and Frias-Lopez J.,                 J Dent Res </a:t>
            </a:r>
            <a:r>
              <a:rPr b="1" i="1"/>
              <a:t>2018; </a:t>
            </a:r>
            <a:r>
              <a:rPr i="1"/>
              <a:t>97(5): 492–500</a:t>
            </a:r>
          </a:p>
        </p:txBody>
      </p:sp>
      <p:sp>
        <p:nvSpPr>
          <p:cNvPr id="315" name="Figura 3. Descripción general de un flujo de trabajo bioinformático general para el análisis de metatranscriptomas."/>
          <p:cNvSpPr txBox="1"/>
          <p:nvPr/>
        </p:nvSpPr>
        <p:spPr>
          <a:xfrm>
            <a:off x="-64576" y="-39679"/>
            <a:ext cx="8194084" cy="1575712"/>
          </a:xfrm>
          <a:prstGeom prst="rect">
            <a:avLst/>
          </a:pr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25500">
              <a:defRPr sz="3200">
                <a:solidFill>
                  <a:srgbClr val="FFFFFF"/>
                </a:solidFill>
              </a:defRPr>
            </a:lvl1pPr>
          </a:lstStyle>
          <a:p>
            <a:pPr/>
            <a:r>
              <a:t>Figura 3. Descripción general de un flujo de trabajo bioinformático general para el análisis de metatranscriptomas.</a:t>
            </a:r>
          </a:p>
        </p:txBody>
      </p:sp>
      <p:sp>
        <p:nvSpPr>
          <p:cNvPr id="316" name="Control de calidad de las secuencias obtenidas por secuenciación de próxima generación, alineación frente a los genomas de interés, asignación filogenética de las transcripciones y metagenoma, análisis de expresión diferencial y análisis de enriquecimien"/>
          <p:cNvSpPr txBox="1"/>
          <p:nvPr/>
        </p:nvSpPr>
        <p:spPr>
          <a:xfrm>
            <a:off x="250567" y="1715441"/>
            <a:ext cx="7563797" cy="45035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200">
                <a:solidFill>
                  <a:srgbClr val="000000"/>
                </a:solidFill>
              </a:defRPr>
            </a:pPr>
            <a:r>
              <a:t>Control de calidad de las </a:t>
            </a:r>
            <a:r>
              <a:rPr b="1">
                <a:solidFill>
                  <a:schemeClr val="accent2">
                    <a:hueOff val="-202083"/>
                    <a:satOff val="17755"/>
                    <a:lumOff val="-16089"/>
                  </a:schemeClr>
                </a:solidFill>
              </a:rPr>
              <a:t>secuencias</a:t>
            </a:r>
            <a:r>
              <a:t> obtenidas por secuenciación de próxima generación, alineación frente a los genomas de interés, asignación filogenética de las transcripciones y metagenoma, análisis de expresión diferencial y análisis de enriquecimiento de rutas o conjuntos de genes basado en la obtenidos genes expresados diferencialmente. </a:t>
            </a:r>
          </a:p>
        </p:txBody>
      </p:sp>
      <p:sp>
        <p:nvSpPr>
          <p:cNvPr id="317" name="En violeta aparecen los paquetes de software que se utilizan ampliamente para el análisis de metatranscriptomas."/>
          <p:cNvSpPr txBox="1"/>
          <p:nvPr/>
        </p:nvSpPr>
        <p:spPr>
          <a:xfrm>
            <a:off x="307015" y="8044570"/>
            <a:ext cx="7450902" cy="14552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200">
                <a:solidFill>
                  <a:srgbClr val="000000"/>
                </a:solidFill>
              </a:defRPr>
            </a:pPr>
            <a:r>
              <a:t>En </a:t>
            </a:r>
            <a:r>
              <a:rPr b="1">
                <a:solidFill>
                  <a:srgbClr val="727ABA"/>
                </a:solidFill>
              </a:rPr>
              <a:t>violeta</a:t>
            </a:r>
            <a:r>
              <a:t> aparecen los paquetes de software que se utilizan ampliamente para el análisis de metatranscriptomas. </a:t>
            </a:r>
          </a:p>
        </p:txBody>
      </p:sp>
      <p:sp>
        <p:nvSpPr>
          <p:cNvPr id="318" name="HMP, Proyecto de microbioma humano; HOMD, base de datos del microbioma oral humano;"/>
          <p:cNvSpPr txBox="1"/>
          <p:nvPr/>
        </p:nvSpPr>
        <p:spPr>
          <a:xfrm>
            <a:off x="307015" y="6398443"/>
            <a:ext cx="7450902" cy="14667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200">
                <a:solidFill>
                  <a:srgbClr val="000000"/>
                </a:solidFill>
              </a:defRPr>
            </a:pPr>
            <a:r>
              <a:rPr b="1"/>
              <a:t>HMP</a:t>
            </a:r>
            <a:r>
              <a:t>, Proyecto de microbioma humano; </a:t>
            </a:r>
            <a:r>
              <a:rPr b="1"/>
              <a:t>HOMD</a:t>
            </a:r>
            <a:r>
              <a:t>, base de datos del microbioma oral humano; </a:t>
            </a:r>
          </a:p>
        </p:txBody>
      </p:sp>
      <p:sp>
        <p:nvSpPr>
          <p:cNvPr id="319" name="LEfSe, tamaño del efecto del análisis discriminante lineal."/>
          <p:cNvSpPr txBox="1"/>
          <p:nvPr/>
        </p:nvSpPr>
        <p:spPr>
          <a:xfrm>
            <a:off x="334661" y="10550254"/>
            <a:ext cx="7248631" cy="10197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200">
                <a:solidFill>
                  <a:srgbClr val="000000"/>
                </a:solidFill>
              </a:defRPr>
            </a:pPr>
            <a:r>
              <a:rPr b="1">
                <a:solidFill>
                  <a:srgbClr val="7070BA"/>
                </a:solidFill>
              </a:rPr>
              <a:t>LEfSe</a:t>
            </a:r>
            <a:r>
              <a:t>, tamaño del efecto del análisis discriminante lineal.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3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7" grpId="3"/>
      <p:bldP build="whole" bldLvl="1" animBg="1" rev="0" advAuto="0" spid="318" grpId="2"/>
      <p:bldP build="whole" bldLvl="1" animBg="1" rev="0" advAuto="0" spid="319" grpId="4"/>
      <p:bldP build="whole" bldLvl="1" animBg="1" rev="0" advAuto="0" spid="316"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1" name="Gaffen-2020Fig1.png" descr="Gaffen-2020Fig1.png"/>
          <p:cNvPicPr>
            <a:picLocks noChangeAspect="1"/>
          </p:cNvPicPr>
          <p:nvPr/>
        </p:nvPicPr>
        <p:blipFill>
          <a:blip r:embed="rId2">
            <a:extLst/>
          </a:blip>
          <a:srcRect l="0" t="0" r="0" b="3687"/>
          <a:stretch>
            <a:fillRect/>
          </a:stretch>
        </p:blipFill>
        <p:spPr>
          <a:xfrm>
            <a:off x="10766834" y="-52911"/>
            <a:ext cx="13772828" cy="13821898"/>
          </a:xfrm>
          <a:prstGeom prst="rect">
            <a:avLst/>
          </a:prstGeom>
          <a:ln w="12700">
            <a:miter lim="400000"/>
          </a:ln>
        </p:spPr>
      </p:pic>
      <p:sp>
        <p:nvSpPr>
          <p:cNvPr id="322" name="Histología de la mucosa bucal, barrera para estímulos ambientales y microbiota comensal"/>
          <p:cNvSpPr txBox="1"/>
          <p:nvPr/>
        </p:nvSpPr>
        <p:spPr>
          <a:xfrm>
            <a:off x="-64576" y="-51352"/>
            <a:ext cx="12453444" cy="1180908"/>
          </a:xfrm>
          <a:prstGeom prst="rect">
            <a:avLst/>
          </a:pr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25500">
              <a:defRPr sz="3500">
                <a:solidFill>
                  <a:srgbClr val="FFFFFF"/>
                </a:solidFill>
              </a:defRPr>
            </a:lvl1pPr>
          </a:lstStyle>
          <a:p>
            <a:pPr/>
            <a:r>
              <a:t>Histología de la mucosa bucal, barrera para estímulos ambientales y microbiota comensal</a:t>
            </a:r>
          </a:p>
        </p:txBody>
      </p:sp>
      <p:sp>
        <p:nvSpPr>
          <p:cNvPr id="323" name="Gaffen and Moutsopoulos, Sci. Immunol. 5, eaau4594, 2020"/>
          <p:cNvSpPr txBox="1"/>
          <p:nvPr/>
        </p:nvSpPr>
        <p:spPr>
          <a:xfrm>
            <a:off x="503685" y="13085814"/>
            <a:ext cx="11316923" cy="728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i="1" sz="3200">
                <a:solidFill>
                  <a:srgbClr val="000000"/>
                </a:solidFill>
              </a:defRPr>
            </a:pPr>
            <a:r>
              <a:t>Gaffen and Moutsopoulos, Sci. Immunol. </a:t>
            </a:r>
            <a:r>
              <a:rPr b="1"/>
              <a:t>5</a:t>
            </a:r>
            <a:r>
              <a:t>, eaau4594, </a:t>
            </a:r>
            <a:r>
              <a:rPr b="1"/>
              <a:t>2020</a:t>
            </a:r>
            <a:r>
              <a:t> </a:t>
            </a:r>
            <a:endParaRPr sz="1200"/>
          </a:p>
        </p:txBody>
      </p:sp>
      <p:sp>
        <p:nvSpPr>
          <p:cNvPr id="324" name="La mucosa bucal es un sitio frecuente de primer encuentro. Las partículas transportadas por el aire (alérgenos), los microbios comensales y los alimentos ingresan a la boca antes de transitar hacia el tracto gastrointestinal o las vías respiratorias. (DE"/>
          <p:cNvSpPr txBox="1"/>
          <p:nvPr/>
        </p:nvSpPr>
        <p:spPr>
          <a:xfrm>
            <a:off x="385278" y="1131619"/>
            <a:ext cx="10333197" cy="214181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2900">
                <a:solidFill>
                  <a:srgbClr val="000000"/>
                </a:solidFill>
              </a:defRPr>
            </a:pPr>
            <a:r>
              <a:t>La </a:t>
            </a:r>
            <a:r>
              <a:rPr b="1"/>
              <a:t>mucosa bucal</a:t>
            </a:r>
            <a:r>
              <a:t> es un sitio frecuente de primer encuentro. Las partículas transportadas por el aire (alérgenos), los microbios comensales y los alimentos ingresan a la boca antes de transitar hacia el tracto gastrointestinal o las vías respiratorias. (DEGLUCIÓN - ASPIRACIÓN)     </a:t>
            </a:r>
          </a:p>
        </p:txBody>
      </p:sp>
      <p:sp>
        <p:nvSpPr>
          <p:cNvPr id="325" name="1.- La mucosa bucal está compuesta por un epitelio escamoso estratificado con características variables en diferentes localizaciones anatómicas bucales. El epitelio de revestimiento (yugal, labio interno y suelo de la boca) es multicapa, no queratinizado"/>
          <p:cNvSpPr txBox="1"/>
          <p:nvPr/>
        </p:nvSpPr>
        <p:spPr>
          <a:xfrm>
            <a:off x="358841" y="3132212"/>
            <a:ext cx="10386071" cy="294566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2900">
                <a:solidFill>
                  <a:srgbClr val="000000"/>
                </a:solidFill>
              </a:defRPr>
            </a:pPr>
            <a:r>
              <a:t>1.- La </a:t>
            </a:r>
            <a:r>
              <a:rPr b="1">
                <a:solidFill>
                  <a:schemeClr val="accent5">
                    <a:hueOff val="-82419"/>
                    <a:satOff val="-9513"/>
                    <a:lumOff val="-16343"/>
                  </a:schemeClr>
                </a:solidFill>
              </a:rPr>
              <a:t>mucosa bucal </a:t>
            </a:r>
            <a:r>
              <a:t>está compuesta por un epitelio escamoso estratificado con características variables en diferentes localizaciones anatómicas bucales. El epitelio de revestimiento (</a:t>
            </a:r>
            <a:r>
              <a:rPr b="1"/>
              <a:t>yugal, labio interno y suelo de la boca</a:t>
            </a:r>
            <a:r>
              <a:t>) es multicapa, no queratinizado y con abundante vascularización en las áreas submucosas. Las células inmunes se encuentran dispersas dentro y debajo del epitelio. </a:t>
            </a:r>
          </a:p>
        </p:txBody>
      </p:sp>
      <p:sp>
        <p:nvSpPr>
          <p:cNvPr id="326" name="2.- En el dorso y los bordes laterales de la lengua, la mucosa oral se especializa, con formaciones discretas llamadas papilas. Dentro de las papilas se encuentran las papilas gustativas, los quimiorreceptores del gusto."/>
          <p:cNvSpPr txBox="1"/>
          <p:nvPr/>
        </p:nvSpPr>
        <p:spPr>
          <a:xfrm>
            <a:off x="405410" y="5987636"/>
            <a:ext cx="10188610" cy="17407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2900">
                <a:solidFill>
                  <a:srgbClr val="000000"/>
                </a:solidFill>
              </a:defRPr>
            </a:pPr>
            <a:r>
              <a:t>2.- En el </a:t>
            </a:r>
            <a:r>
              <a:rPr b="1">
                <a:solidFill>
                  <a:schemeClr val="accent5">
                    <a:hueOff val="-82419"/>
                    <a:satOff val="-9513"/>
                    <a:lumOff val="-16343"/>
                  </a:schemeClr>
                </a:solidFill>
              </a:rPr>
              <a:t>dorso y los bordes laterales de la lengua</a:t>
            </a:r>
            <a:r>
              <a:t>, la mucosa oral se especializa, con formaciones discretas llamadas papilas. Dentro de las papilas se encuentran las papilas gustativas, los quimiorreceptores del gusto.   </a:t>
            </a:r>
          </a:p>
        </p:txBody>
      </p:sp>
      <p:sp>
        <p:nvSpPr>
          <p:cNvPr id="327" name="3.- Las amígdalas, el epitelio se invagina, formando criptas.  El epitelio de la cripta suele ser una sola capa con células M intercaladas, que pueden tomar muestras de antígenos y transferirlos a las células inmunitarias subyacentes, que forman centros "/>
          <p:cNvSpPr txBox="1"/>
          <p:nvPr/>
        </p:nvSpPr>
        <p:spPr>
          <a:xfrm>
            <a:off x="463833" y="7639857"/>
            <a:ext cx="10071763" cy="25460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2900">
                <a:solidFill>
                  <a:srgbClr val="000000"/>
                </a:solidFill>
              </a:defRPr>
            </a:pPr>
            <a:r>
              <a:t>3.- Las </a:t>
            </a:r>
            <a:r>
              <a:rPr b="1">
                <a:solidFill>
                  <a:schemeClr val="accent5">
                    <a:hueOff val="-82419"/>
                    <a:satOff val="-9513"/>
                    <a:lumOff val="-16343"/>
                  </a:schemeClr>
                </a:solidFill>
              </a:rPr>
              <a:t>amígdalas</a:t>
            </a:r>
            <a:r>
              <a:rPr b="1"/>
              <a:t>,</a:t>
            </a:r>
            <a:r>
              <a:t> el epitelio se invagina, formando criptas.  El epitelio de la cripta suele ser una sola capa con células M intercaladas, que pueden tomar muestras de antígenos y transferirlos a las células inmunitarias subyacentes, que forman centros germinales. </a:t>
            </a:r>
            <a:r>
              <a:rPr b="1"/>
              <a:t>Otra área de epitelio vulnerable se encuentra en la hendidura gingival. </a:t>
            </a:r>
            <a:r>
              <a:t>   </a:t>
            </a:r>
          </a:p>
        </p:txBody>
      </p:sp>
      <p:sp>
        <p:nvSpPr>
          <p:cNvPr id="328" name="4.- El epitelio crevicular se vuelve muy delgado en la base de la bolsa, donde se conecta a la superficie del diente.  Esta barrera epitelial está constantemente expuesta a la biopelícula microbiana adherente al diente.                                 La"/>
          <p:cNvSpPr txBox="1"/>
          <p:nvPr/>
        </p:nvSpPr>
        <p:spPr>
          <a:xfrm>
            <a:off x="457572" y="10108557"/>
            <a:ext cx="10188610" cy="33570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2900">
                <a:solidFill>
                  <a:srgbClr val="000000"/>
                </a:solidFill>
              </a:defRPr>
            </a:pPr>
            <a:r>
              <a:t>4.- El </a:t>
            </a:r>
            <a:r>
              <a:rPr b="1">
                <a:solidFill>
                  <a:schemeClr val="accent5">
                    <a:hueOff val="-82419"/>
                    <a:satOff val="-9513"/>
                    <a:lumOff val="-16343"/>
                  </a:schemeClr>
                </a:solidFill>
              </a:rPr>
              <a:t>epitelio crevicular</a:t>
            </a:r>
            <a:r>
              <a:t> se vuelve muy delgado en la base de la bolsa, donde se conecta a la superficie del diente.  Esta </a:t>
            </a:r>
            <a:r>
              <a:rPr b="1"/>
              <a:t>barrera epitelial</a:t>
            </a:r>
            <a:r>
              <a:t> está constantemente expuesta a la biopelícula microbiana adherente al diente.                                 Las células inmunes son abundantes en esta región y los neutrófilos transmigran continuamente desde el tejido hasta la hendidura.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3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3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7" grpId="4"/>
      <p:bldP build="whole" bldLvl="1" animBg="1" rev="0" advAuto="0" spid="328" grpId="5"/>
      <p:bldP build="whole" bldLvl="1" animBg="1" rev="0" advAuto="0" spid="325" grpId="2"/>
      <p:bldP build="whole" bldLvl="1" animBg="1" rev="0" advAuto="0" spid="324" grpId="1"/>
      <p:bldP build="whole" bldLvl="1" animBg="1" rev="0" advAuto="0" spid="326" grpId="3"/>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0" name="Sonda SEPA-ORTO.png" descr="Sonda SEPA-ORTO.png"/>
          <p:cNvPicPr>
            <a:picLocks noChangeAspect="1"/>
          </p:cNvPicPr>
          <p:nvPr>
            <p:ph type="pic" idx="22"/>
          </p:nvPr>
        </p:nvPicPr>
        <p:blipFill>
          <a:blip r:embed="rId2">
            <a:extLst/>
          </a:blip>
          <a:srcRect l="0" t="9049" r="0" b="1461"/>
          <a:stretch>
            <a:fillRect/>
          </a:stretch>
        </p:blipFill>
        <p:spPr>
          <a:xfrm>
            <a:off x="8659530" y="-13102"/>
            <a:ext cx="15723274" cy="7798172"/>
          </a:xfrm>
          <a:prstGeom prst="rect">
            <a:avLst/>
          </a:prstGeom>
        </p:spPr>
      </p:pic>
      <p:sp>
        <p:nvSpPr>
          <p:cNvPr id="331" name="DIAGNOSTICO…"/>
          <p:cNvSpPr txBox="1"/>
          <p:nvPr/>
        </p:nvSpPr>
        <p:spPr>
          <a:xfrm>
            <a:off x="120163" y="201478"/>
            <a:ext cx="8623236" cy="73690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2438400">
              <a:lnSpc>
                <a:spcPct val="80000"/>
              </a:lnSpc>
              <a:defRPr spc="-61" sz="6100">
                <a:solidFill>
                  <a:srgbClr val="000000"/>
                </a:solidFill>
              </a:defRPr>
            </a:pPr>
          </a:p>
          <a:p>
            <a:pPr defTabSz="2438400">
              <a:lnSpc>
                <a:spcPct val="80000"/>
              </a:lnSpc>
              <a:defRPr spc="-57" sz="5700">
                <a:solidFill>
                  <a:srgbClr val="000000"/>
                </a:solidFill>
              </a:defRPr>
            </a:pPr>
            <a:r>
              <a:t>DIAGNOSTICO</a:t>
            </a:r>
          </a:p>
          <a:p>
            <a:pPr defTabSz="2438400">
              <a:lnSpc>
                <a:spcPct val="80000"/>
              </a:lnSpc>
              <a:defRPr spc="-57" sz="5700">
                <a:solidFill>
                  <a:srgbClr val="000000"/>
                </a:solidFill>
              </a:defRPr>
            </a:pPr>
            <a:r>
              <a:t>CLÍNICO DE LA</a:t>
            </a:r>
          </a:p>
          <a:p>
            <a:pPr defTabSz="2438400">
              <a:lnSpc>
                <a:spcPct val="80000"/>
              </a:lnSpc>
              <a:defRPr spc="-61" sz="6100">
                <a:solidFill>
                  <a:srgbClr val="000000"/>
                </a:solidFill>
              </a:defRPr>
            </a:pPr>
            <a:r>
              <a:t>PERIODONTITIS</a:t>
            </a:r>
          </a:p>
          <a:p>
            <a:pPr defTabSz="2438400">
              <a:lnSpc>
                <a:spcPct val="80000"/>
              </a:lnSpc>
              <a:defRPr spc="-61" sz="6100">
                <a:solidFill>
                  <a:srgbClr val="000000"/>
                </a:solidFill>
              </a:defRPr>
            </a:pPr>
          </a:p>
          <a:p>
            <a:pPr defTabSz="2438400">
              <a:lnSpc>
                <a:spcPct val="80000"/>
              </a:lnSpc>
              <a:defRPr spc="-45" sz="4600">
                <a:solidFill>
                  <a:srgbClr val="EB3D44"/>
                </a:solidFill>
              </a:defRPr>
            </a:pPr>
            <a:r>
              <a:t>PERDIDA DE INSERCIÓN</a:t>
            </a:r>
          </a:p>
          <a:p>
            <a:pPr defTabSz="2438400">
              <a:lnSpc>
                <a:spcPct val="80000"/>
              </a:lnSpc>
              <a:defRPr spc="-45" sz="4600">
                <a:solidFill>
                  <a:srgbClr val="EB3D44"/>
                </a:solidFill>
              </a:defRPr>
            </a:pPr>
          </a:p>
          <a:p>
            <a:pPr defTabSz="2438400">
              <a:lnSpc>
                <a:spcPct val="80000"/>
              </a:lnSpc>
              <a:defRPr spc="-42" sz="4300">
                <a:solidFill>
                  <a:srgbClr val="EB3D44"/>
                </a:solidFill>
              </a:defRPr>
            </a:pPr>
          </a:p>
          <a:p>
            <a:pPr defTabSz="2438400">
              <a:lnSpc>
                <a:spcPct val="80000"/>
              </a:lnSpc>
              <a:defRPr spc="-50" sz="5000">
                <a:solidFill>
                  <a:srgbClr val="EB3D44"/>
                </a:solidFill>
              </a:defRPr>
            </a:pPr>
            <a:r>
              <a:t>BOLSA PERIODONTAL</a:t>
            </a:r>
          </a:p>
          <a:p>
            <a:pPr defTabSz="2438400">
              <a:lnSpc>
                <a:spcPct val="80000"/>
              </a:lnSpc>
              <a:defRPr spc="-50" sz="5000">
                <a:solidFill>
                  <a:srgbClr val="EB3D44"/>
                </a:solidFill>
              </a:defRPr>
            </a:pPr>
          </a:p>
        </p:txBody>
      </p:sp>
      <p:pic>
        <p:nvPicPr>
          <p:cNvPr id="332" name="Sonda SEPA-1 copia.png" descr="Sonda SEPA-1 copia.png"/>
          <p:cNvPicPr>
            <a:picLocks noChangeAspect="1"/>
          </p:cNvPicPr>
          <p:nvPr/>
        </p:nvPicPr>
        <p:blipFill>
          <a:blip r:embed="rId3">
            <a:extLst/>
          </a:blip>
          <a:srcRect l="0" t="13648" r="0" b="11475"/>
          <a:stretch>
            <a:fillRect/>
          </a:stretch>
        </p:blipFill>
        <p:spPr>
          <a:xfrm>
            <a:off x="8399" y="7107066"/>
            <a:ext cx="12181034" cy="6663076"/>
          </a:xfrm>
          <a:prstGeom prst="rect">
            <a:avLst/>
          </a:prstGeom>
          <a:ln w="12700">
            <a:miter lim="400000"/>
          </a:ln>
        </p:spPr>
      </p:pic>
      <p:pic>
        <p:nvPicPr>
          <p:cNvPr id="333" name="Sonda SEPA-2.png" descr="Sonda SEPA-2.png"/>
          <p:cNvPicPr>
            <a:picLocks noChangeAspect="1"/>
          </p:cNvPicPr>
          <p:nvPr/>
        </p:nvPicPr>
        <p:blipFill>
          <a:blip r:embed="rId4">
            <a:extLst/>
          </a:blip>
          <a:srcRect l="0" t="16913" r="0" b="12478"/>
          <a:stretch>
            <a:fillRect/>
          </a:stretch>
        </p:blipFill>
        <p:spPr>
          <a:xfrm>
            <a:off x="12396121" y="7067941"/>
            <a:ext cx="12585449" cy="6741370"/>
          </a:xfrm>
          <a:prstGeom prst="rect">
            <a:avLst/>
          </a:prstGeom>
          <a:ln w="12700">
            <a:miter lim="400000"/>
          </a:ln>
        </p:spPr>
      </p:pic>
      <p:sp>
        <p:nvSpPr>
          <p:cNvPr id="334" name="Radiografia"/>
          <p:cNvSpPr txBox="1"/>
          <p:nvPr/>
        </p:nvSpPr>
        <p:spPr>
          <a:xfrm>
            <a:off x="144829" y="4725902"/>
            <a:ext cx="4770861"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25500">
              <a:defRPr b="0" sz="5000">
                <a:solidFill>
                  <a:srgbClr val="535353"/>
                </a:solidFill>
              </a:defRPr>
            </a:lvl1pPr>
          </a:lstStyle>
          <a:p>
            <a:pPr/>
            <a:r>
              <a:t>Radiografia</a:t>
            </a:r>
          </a:p>
        </p:txBody>
      </p:sp>
      <p:sp>
        <p:nvSpPr>
          <p:cNvPr id="335" name="y  Sonda"/>
          <p:cNvSpPr txBox="1"/>
          <p:nvPr/>
        </p:nvSpPr>
        <p:spPr>
          <a:xfrm>
            <a:off x="4436010" y="4725902"/>
            <a:ext cx="3325666"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25500">
              <a:defRPr b="0" sz="5000">
                <a:solidFill>
                  <a:srgbClr val="535353"/>
                </a:solidFill>
              </a:defRPr>
            </a:lvl1pPr>
          </a:lstStyle>
          <a:p>
            <a:pPr/>
            <a:r>
              <a:t>y  Sonda</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7" name="Gaffen-2020 Fig2.png" descr="Gaffen-2020 Fig2.png"/>
          <p:cNvPicPr>
            <a:picLocks noChangeAspect="1"/>
          </p:cNvPicPr>
          <p:nvPr/>
        </p:nvPicPr>
        <p:blipFill>
          <a:blip r:embed="rId2">
            <a:extLst/>
          </a:blip>
          <a:stretch>
            <a:fillRect/>
          </a:stretch>
        </p:blipFill>
        <p:spPr>
          <a:xfrm>
            <a:off x="7806694" y="95635"/>
            <a:ext cx="16312723" cy="13524730"/>
          </a:xfrm>
          <a:prstGeom prst="rect">
            <a:avLst/>
          </a:prstGeom>
          <a:ln w="12700">
            <a:miter lim="400000"/>
          </a:ln>
        </p:spPr>
      </p:pic>
      <p:sp>
        <p:nvSpPr>
          <p:cNvPr id="338" name="Enfermedades significativamente…"/>
          <p:cNvSpPr txBox="1"/>
          <p:nvPr/>
        </p:nvSpPr>
        <p:spPr>
          <a:xfrm>
            <a:off x="17774085" y="818971"/>
            <a:ext cx="6584595" cy="1080413"/>
          </a:xfrm>
          <a:prstGeom prst="rect">
            <a:avLst/>
          </a:prstGeom>
          <a:solidFill>
            <a:srgbClr val="ED220D"/>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825500">
              <a:defRPr sz="3200">
                <a:solidFill>
                  <a:srgbClr val="FFFFFF"/>
                </a:solidFill>
              </a:defRPr>
            </a:pPr>
            <a:r>
              <a:t>Enfermedades significativamente</a:t>
            </a:r>
          </a:p>
          <a:p>
            <a:pPr defTabSz="825500">
              <a:defRPr sz="3200">
                <a:solidFill>
                  <a:srgbClr val="FFFFFF"/>
                </a:solidFill>
              </a:defRPr>
            </a:pPr>
            <a:r>
              <a:t> asociadas con la periodontitis.</a:t>
            </a:r>
          </a:p>
        </p:txBody>
      </p:sp>
      <p:sp>
        <p:nvSpPr>
          <p:cNvPr id="339" name="Bacterias bucales que causan…"/>
          <p:cNvSpPr txBox="1"/>
          <p:nvPr/>
        </p:nvSpPr>
        <p:spPr>
          <a:xfrm>
            <a:off x="8037389" y="818971"/>
            <a:ext cx="5931510" cy="1080413"/>
          </a:xfrm>
          <a:prstGeom prst="rect">
            <a:avLst/>
          </a:prstGeom>
          <a:solidFill>
            <a:srgbClr val="ED220D"/>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825500">
              <a:defRPr sz="3200">
                <a:solidFill>
                  <a:srgbClr val="FFFFFF"/>
                </a:solidFill>
              </a:defRPr>
            </a:pPr>
            <a:r>
              <a:t>Bacterias bucales que causan</a:t>
            </a:r>
          </a:p>
          <a:p>
            <a:pPr defTabSz="825500">
              <a:defRPr sz="3200">
                <a:solidFill>
                  <a:srgbClr val="FFFFFF"/>
                </a:solidFill>
              </a:defRPr>
            </a:pPr>
            <a:r>
              <a:t>problemas sistémicos</a:t>
            </a:r>
          </a:p>
        </p:txBody>
      </p:sp>
      <p:sp>
        <p:nvSpPr>
          <p:cNvPr id="340" name="La microbiota bucal está relacionada con el inicio y / o la patogenia de enfermedades sistémicas como el cáncer de colon, la endocarditis infecciosa, la neumonía asociada al ventilador y la enfermedad de Alzheimer."/>
          <p:cNvSpPr txBox="1"/>
          <p:nvPr/>
        </p:nvSpPr>
        <p:spPr>
          <a:xfrm>
            <a:off x="598934" y="6491534"/>
            <a:ext cx="6984884" cy="573344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4500">
                <a:solidFill>
                  <a:srgbClr val="000000"/>
                </a:solidFill>
              </a:defRPr>
            </a:pPr>
            <a:r>
              <a:t>La </a:t>
            </a:r>
            <a:r>
              <a:rPr b="1">
                <a:solidFill>
                  <a:schemeClr val="accent5">
                    <a:hueOff val="-82419"/>
                    <a:satOff val="-9513"/>
                    <a:lumOff val="-16343"/>
                  </a:schemeClr>
                </a:solidFill>
              </a:rPr>
              <a:t>microbiota bucal</a:t>
            </a:r>
            <a:r>
              <a:t> está relacionada con el inicio y / o la patogenia de enfermedades sistémicas como el cáncer de colon, la endocarditis infecciosa, la neumonía asociada al ventilador y la enfermedad de Alzheimer. </a:t>
            </a:r>
          </a:p>
        </p:txBody>
      </p:sp>
      <p:sp>
        <p:nvSpPr>
          <p:cNvPr id="341" name="Gaffen and Moutsopoulos, Sci. Immunol. 5, eaau4594, 2020"/>
          <p:cNvSpPr txBox="1"/>
          <p:nvPr/>
        </p:nvSpPr>
        <p:spPr>
          <a:xfrm>
            <a:off x="812447" y="12836999"/>
            <a:ext cx="11092385" cy="72818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lnSpc>
                <a:spcPct val="90000"/>
              </a:lnSpc>
              <a:spcBef>
                <a:spcPts val="4500"/>
              </a:spcBef>
              <a:defRPr b="0" i="1" sz="3200">
                <a:solidFill>
                  <a:srgbClr val="000000"/>
                </a:solidFill>
              </a:defRPr>
            </a:pPr>
            <a:r>
              <a:t>Gaffen and Moutsopoulos, Sci. Immunol. </a:t>
            </a:r>
            <a:r>
              <a:rPr b="1"/>
              <a:t>5</a:t>
            </a:r>
            <a:r>
              <a:t>, eaau4594, </a:t>
            </a:r>
            <a:r>
              <a:rPr b="1"/>
              <a:t>2020</a:t>
            </a:r>
            <a:r>
              <a:t> </a:t>
            </a:r>
            <a:endParaRPr sz="1200"/>
          </a:p>
        </p:txBody>
      </p:sp>
      <p:sp>
        <p:nvSpPr>
          <p:cNvPr id="342" name="La periodontitis se ha asociado con afecciones sistémicas como enfermedades cardiovasculares, diabetes, complicaciones del embarazo y AR."/>
          <p:cNvSpPr txBox="1"/>
          <p:nvPr/>
        </p:nvSpPr>
        <p:spPr>
          <a:xfrm>
            <a:off x="735276" y="924828"/>
            <a:ext cx="6712200" cy="44958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4500">
                <a:solidFill>
                  <a:srgbClr val="000000"/>
                </a:solidFill>
              </a:defRPr>
            </a:pPr>
            <a:r>
              <a:t>La </a:t>
            </a:r>
            <a:r>
              <a:rPr b="1">
                <a:solidFill>
                  <a:schemeClr val="accent5">
                    <a:hueOff val="-82419"/>
                    <a:satOff val="-9513"/>
                    <a:lumOff val="-16343"/>
                  </a:schemeClr>
                </a:solidFill>
              </a:rPr>
              <a:t>periodontitis</a:t>
            </a:r>
            <a:r>
              <a:t> se ha asociado con afecciones sistémicas como enfermedades cardiovasculares, diabetes, complicaciones del embarazo y AR.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2" grpId="1"/>
      <p:bldP build="whole" bldLvl="1" animBg="1" rev="0" advAuto="0" spid="340" grpId="2"/>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The Human Oral Microbiome in Health and Disease: From Sequences to Ecosystems"/>
          <p:cNvSpPr txBox="1"/>
          <p:nvPr>
            <p:ph type="title"/>
          </p:nvPr>
        </p:nvSpPr>
        <p:spPr>
          <a:xfrm>
            <a:off x="1206500" y="422577"/>
            <a:ext cx="21971000" cy="2090086"/>
          </a:xfrm>
          <a:prstGeom prst="rect">
            <a:avLst/>
          </a:prstGeom>
        </p:spPr>
        <p:txBody>
          <a:bodyPr/>
          <a:lstStyle>
            <a:lvl1pPr defTabSz="1511770">
              <a:defRPr spc="-143" sz="7192"/>
            </a:lvl1pPr>
          </a:lstStyle>
          <a:p>
            <a:pPr/>
            <a:r>
              <a:t>The Human Oral Microbiome in Health and Disease: From Sequences to Ecosystems </a:t>
            </a:r>
            <a:endParaRPr b="0" spc="-14" sz="744"/>
          </a:p>
        </p:txBody>
      </p:sp>
      <p:sp>
        <p:nvSpPr>
          <p:cNvPr id="345" name="Willis J.R. and Gabaldon T., Microorganisms 2020, 8, 308"/>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defTabSz="685165">
              <a:defRPr b="0" i="1" sz="4565"/>
            </a:pPr>
            <a:r>
              <a:t>Willis J.R. and Gabaldon T., Microorganisms </a:t>
            </a:r>
            <a:r>
              <a:rPr b="1"/>
              <a:t>2020</a:t>
            </a:r>
            <a:r>
              <a:t>, 8, 308 </a:t>
            </a:r>
            <a:endParaRPr i="0" sz="996"/>
          </a:p>
        </p:txBody>
      </p:sp>
      <p:sp>
        <p:nvSpPr>
          <p:cNvPr id="346" name="La cavidad bucal humana es el hogar de una comunidad microbiana abundante y diversa, (es decir, el microbioma oral), cuya composición y funciones en la salud y la enfermedad han sido objeto de intensas investigaciones en los últimos años.…"/>
          <p:cNvSpPr txBox="1"/>
          <p:nvPr>
            <p:ph type="body" idx="1"/>
          </p:nvPr>
        </p:nvSpPr>
        <p:spPr>
          <a:prstGeom prst="rect">
            <a:avLst/>
          </a:prstGeom>
        </p:spPr>
        <p:txBody>
          <a:bodyPr/>
          <a:lstStyle/>
          <a:p>
            <a:pPr marL="0" indent="0" algn="just" defTabSz="2170121">
              <a:spcBef>
                <a:spcPts val="4000"/>
              </a:spcBef>
              <a:buSzTx/>
              <a:buNone/>
              <a:defRPr sz="3115"/>
            </a:pPr>
            <a:r>
              <a:t>La cavidad bucal humana es el hogar de una comunidad microbiana abundante y diversa, (es decir, el microbioma oral), cuya composición y funciones en la salud y la enfermedad han sido objeto de intensas investigaciones en los últimos años. </a:t>
            </a:r>
          </a:p>
          <a:p>
            <a:pPr marL="0" indent="0" algn="just" defTabSz="2170121">
              <a:spcBef>
                <a:spcPts val="4000"/>
              </a:spcBef>
              <a:buSzTx/>
              <a:buNone/>
              <a:defRPr sz="3115"/>
            </a:pPr>
            <a:r>
              <a:t>Gracias a los avances en los enfoques basados ​​en la </a:t>
            </a:r>
            <a:r>
              <a:rPr b="1"/>
              <a:t>secuenciación</a:t>
            </a:r>
            <a:r>
              <a:t>, como la </a:t>
            </a:r>
            <a:r>
              <a:rPr b="1"/>
              <a:t>metabarcoding de ARN ribosómico 16S</a:t>
            </a:r>
            <a:r>
              <a:t>, la secuenciación de escopeta del metagenoma completo o la </a:t>
            </a:r>
            <a:r>
              <a:rPr b="1"/>
              <a:t>metatranscriptómica</a:t>
            </a:r>
            <a:r>
              <a:t>, ahora podemos explorar de manera eficiente la diversidad y las funciones de los microbios orales, incluso si no son cultivables. </a:t>
            </a:r>
          </a:p>
          <a:p>
            <a:pPr marL="0" indent="0" algn="just" defTabSz="2170121">
              <a:spcBef>
                <a:spcPts val="4000"/>
              </a:spcBef>
              <a:buSzTx/>
              <a:buNone/>
              <a:defRPr sz="3115"/>
            </a:pPr>
            <a:r>
              <a:t>Estudios recientes basados ​​en </a:t>
            </a:r>
            <a:r>
              <a:rPr b="1"/>
              <a:t>secuenciación</a:t>
            </a:r>
            <a:r>
              <a:t> han registrado los ecosistemas bucales y cómo cambian debido al </a:t>
            </a:r>
            <a:r>
              <a:rPr b="1"/>
              <a:t>estilo de vida</a:t>
            </a:r>
            <a:r>
              <a:t> o las </a:t>
            </a:r>
            <a:r>
              <a:rPr b="1"/>
              <a:t>condiciones de la enfermedad</a:t>
            </a:r>
            <a:r>
              <a:t>. A medida que avanzan los estudios, existe una evidencia creciente de un papel importante del microbioma oral en diversas condiciones de salud, que no se limitan a las enfermedades de la cavidad bucal. </a:t>
            </a:r>
          </a:p>
          <a:p>
            <a:pPr marL="0" indent="0" algn="just" defTabSz="2170121">
              <a:spcBef>
                <a:spcPts val="4000"/>
              </a:spcBef>
              <a:buSzTx/>
              <a:buNone/>
              <a:defRPr sz="3115"/>
            </a:pPr>
            <a:r>
              <a:t>Esto, a su vez, abre </a:t>
            </a:r>
            <a:r>
              <a:rPr b="1">
                <a:solidFill>
                  <a:schemeClr val="accent3">
                    <a:hueOff val="914338"/>
                    <a:satOff val="31515"/>
                    <a:lumOff val="-30790"/>
                  </a:schemeClr>
                </a:solidFill>
              </a:rPr>
              <a:t>nuevas vías para el diagnóstico y la terapéutica basados ​​en microbiomas </a:t>
            </a:r>
            <a:r>
              <a:t>que se benefician de la fácil accesibilidad de la cavidad bucal para el control y la manipulación del microbioma. Sin embargo, quedan muchos desafíos por delante. En esta revisión, examinamos las principales metodologías basadas en secuenciación que se utilizan actualmente para explorar el microbioma oral y destacamos los principales hallazgos que permiten estos enfoques. Finalmente, discutimos las perspectivas de futuro en el campo.</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8" name="Willis-2020-Table1.png" descr="Willis-2020-Table1.png"/>
          <p:cNvPicPr>
            <a:picLocks noChangeAspect="1"/>
          </p:cNvPicPr>
          <p:nvPr/>
        </p:nvPicPr>
        <p:blipFill>
          <a:blip r:embed="rId2">
            <a:extLst/>
          </a:blip>
          <a:stretch>
            <a:fillRect/>
          </a:stretch>
        </p:blipFill>
        <p:spPr>
          <a:xfrm>
            <a:off x="-9245" y="1983127"/>
            <a:ext cx="24402490" cy="9939622"/>
          </a:xfrm>
          <a:prstGeom prst="rect">
            <a:avLst/>
          </a:prstGeom>
          <a:ln w="12700">
            <a:miter lim="400000"/>
          </a:ln>
        </p:spPr>
      </p:pic>
      <p:sp>
        <p:nvSpPr>
          <p:cNvPr id="349" name="Tabla 1. Ejemplos de estudios metagenómicos de asociaciones entre el microbioma bucal y las enfermedades bucales."/>
          <p:cNvSpPr txBox="1"/>
          <p:nvPr/>
        </p:nvSpPr>
        <p:spPr>
          <a:xfrm>
            <a:off x="7131" y="8450"/>
            <a:ext cx="24369737" cy="1456991"/>
          </a:xfrm>
          <a:prstGeom prst="rect">
            <a:avLst/>
          </a:pr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25500">
              <a:defRPr sz="4400">
                <a:solidFill>
                  <a:srgbClr val="FFFFFF"/>
                </a:solidFill>
              </a:defRPr>
            </a:lvl1pPr>
          </a:lstStyle>
          <a:p>
            <a:pPr/>
            <a:r>
              <a:t>Tabla 1. Ejemplos de estudios metagenómicos de asociaciones entre el microbioma bucal y las enfermedades bucales. </a:t>
            </a:r>
          </a:p>
        </p:txBody>
      </p:sp>
      <p:sp>
        <p:nvSpPr>
          <p:cNvPr id="350" name="Willis J.R. and Gabaldón T., Microorganisms 2020, 8, 308"/>
          <p:cNvSpPr txBox="1"/>
          <p:nvPr/>
        </p:nvSpPr>
        <p:spPr>
          <a:xfrm>
            <a:off x="367845" y="12600706"/>
            <a:ext cx="14817154" cy="93294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825500">
              <a:defRPr b="0" i="1" sz="5500">
                <a:solidFill>
                  <a:srgbClr val="000000"/>
                </a:solidFill>
              </a:defRPr>
            </a:pPr>
            <a:r>
              <a:rPr sz="4500"/>
              <a:t>Willis J.R. and Gabaldón T., Microorganisms </a:t>
            </a:r>
            <a:r>
              <a:rPr b="1" sz="4500"/>
              <a:t>2020</a:t>
            </a:r>
            <a:r>
              <a:rPr sz="4500"/>
              <a:t>, 8, 308</a:t>
            </a:r>
            <a:r>
              <a:t>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2" name="Willis-2020-Table2.png" descr="Willis-2020-Table2.png"/>
          <p:cNvPicPr>
            <a:picLocks noChangeAspect="1"/>
          </p:cNvPicPr>
          <p:nvPr/>
        </p:nvPicPr>
        <p:blipFill>
          <a:blip r:embed="rId2">
            <a:extLst/>
          </a:blip>
          <a:stretch>
            <a:fillRect/>
          </a:stretch>
        </p:blipFill>
        <p:spPr>
          <a:xfrm>
            <a:off x="9153006" y="1340891"/>
            <a:ext cx="15251397" cy="12442425"/>
          </a:xfrm>
          <a:prstGeom prst="rect">
            <a:avLst/>
          </a:prstGeom>
          <a:ln w="12700">
            <a:miter lim="400000"/>
          </a:ln>
        </p:spPr>
      </p:pic>
      <p:sp>
        <p:nvSpPr>
          <p:cNvPr id="353" name="Willis J.R. and Gabaldón T., Microorganisms 2020, 8, 308"/>
          <p:cNvSpPr txBox="1"/>
          <p:nvPr/>
        </p:nvSpPr>
        <p:spPr>
          <a:xfrm>
            <a:off x="291235" y="12306010"/>
            <a:ext cx="7369500" cy="12683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825500">
              <a:defRPr b="0" i="1" sz="3900">
                <a:solidFill>
                  <a:srgbClr val="000000"/>
                </a:solidFill>
              </a:defRPr>
            </a:pPr>
            <a:r>
              <a:t>Willis J.R. and Gabaldón T., Microorganisms </a:t>
            </a:r>
            <a:r>
              <a:rPr b="1"/>
              <a:t>2020</a:t>
            </a:r>
            <a:r>
              <a:t>, 8, 308</a:t>
            </a:r>
          </a:p>
        </p:txBody>
      </p:sp>
      <p:sp>
        <p:nvSpPr>
          <p:cNvPr id="354" name="Tabla 2. Ejemplos de estudios metagenómicos de asociaciones entre el microbioma de la        boca y   enfermedades sistémicas."/>
          <p:cNvSpPr txBox="1"/>
          <p:nvPr/>
        </p:nvSpPr>
        <p:spPr>
          <a:xfrm>
            <a:off x="-22891" y="2120"/>
            <a:ext cx="24722875" cy="1381529"/>
          </a:xfrm>
          <a:prstGeom prst="rect">
            <a:avLst/>
          </a:pr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825500">
              <a:defRPr sz="4200">
                <a:solidFill>
                  <a:srgbClr val="FFFFFF"/>
                </a:solidFill>
              </a:defRPr>
            </a:lvl1pPr>
          </a:lstStyle>
          <a:p>
            <a:pPr/>
            <a:r>
              <a:t>    Tabla 2. Ejemplos de estudios metagenómicos de asociaciones entre el microbioma de la        boca y   enfermedades sistémicas. </a:t>
            </a:r>
          </a:p>
        </p:txBody>
      </p:sp>
      <p:sp>
        <p:nvSpPr>
          <p:cNvPr id="355" name="Los estudios destinados a caracterizar la composición del microbioma oral en diversas poblaciones humanas están progresando durante la última década, al igual que aquellos que buscan variación de acuerdo con un número creciente de parámetros.…"/>
          <p:cNvSpPr txBox="1"/>
          <p:nvPr/>
        </p:nvSpPr>
        <p:spPr>
          <a:xfrm>
            <a:off x="405505" y="2209405"/>
            <a:ext cx="8261715" cy="92708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500">
                <a:solidFill>
                  <a:srgbClr val="000000"/>
                </a:solidFill>
              </a:defRPr>
            </a:pPr>
            <a:r>
              <a:t>Los estudios destinados a caracterizar la composición del microbioma oral en diversas poblaciones humanas están progresando durante la última década, al igual que aquellos que buscan variación de acuerdo con un número creciente de parámetros. </a:t>
            </a:r>
          </a:p>
          <a:p>
            <a:pPr algn="l">
              <a:lnSpc>
                <a:spcPct val="90000"/>
              </a:lnSpc>
              <a:spcBef>
                <a:spcPts val="4500"/>
              </a:spcBef>
              <a:defRPr b="0" sz="3500">
                <a:solidFill>
                  <a:srgbClr val="000000"/>
                </a:solidFill>
              </a:defRPr>
            </a:pPr>
            <a:r>
              <a:t>Proporcionamos una visión general de las metodologías de vanguardia utilizadas para estudiar el microbioma oral y de los principales resultados obtenidos. </a:t>
            </a:r>
          </a:p>
          <a:p>
            <a:pPr algn="l">
              <a:lnSpc>
                <a:spcPct val="90000"/>
              </a:lnSpc>
              <a:spcBef>
                <a:spcPts val="4500"/>
              </a:spcBef>
              <a:defRPr b="0" sz="3500">
                <a:solidFill>
                  <a:srgbClr val="000000"/>
                </a:solidFill>
              </a:defRPr>
            </a:pPr>
            <a:r>
              <a:t>Nos centraremos en las funciones emergentes del microbioma oral en la salud y la enfermedad, y las nuevas oportunidades para la terapéutica y el diagnóstico.</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7" name="Willis J.R. and Gabaldón T., Microorganisms 2020, 8, 308"/>
          <p:cNvSpPr txBox="1"/>
          <p:nvPr>
            <p:ph type="body" idx="21"/>
          </p:nvPr>
        </p:nvSpPr>
        <p:spPr>
          <a:xfrm>
            <a:off x="14449057" y="12932016"/>
            <a:ext cx="9779001" cy="934779"/>
          </a:xfrm>
          <a:prstGeom prst="rect">
            <a:avLst/>
          </a:prstGeom>
          <a:extLst>
            <a:ext uri="{C572A759-6A51-4108-AA02-DFA0A04FC94B}">
              <ma14:wrappingTextBoxFlag xmlns:ma14="http://schemas.microsoft.com/office/mac/drawingml/2011/main" val="1"/>
            </a:ext>
          </a:extLst>
        </p:spPr>
        <p:txBody>
          <a:bodyPr/>
          <a:lstStyle/>
          <a:p>
            <a:pPr defTabSz="2218888">
              <a:lnSpc>
                <a:spcPct val="90000"/>
              </a:lnSpc>
              <a:spcBef>
                <a:spcPts val="4000"/>
              </a:spcBef>
              <a:defRPr b="0" i="1" sz="3003"/>
            </a:pPr>
            <a:r>
              <a:t>Willis J.R. and Gabaldón T., Microorganisms </a:t>
            </a:r>
            <a:r>
              <a:rPr b="1"/>
              <a:t>2020</a:t>
            </a:r>
            <a:r>
              <a:t>, 8, 308</a:t>
            </a:r>
          </a:p>
        </p:txBody>
      </p:sp>
      <p:sp>
        <p:nvSpPr>
          <p:cNvPr id="358" name="Se ha demostrado que los oganismismos enumerados en azul aumentan en abundancia en la cavidad bucal en individuos que presentan la enfermedad mencionada, y se ha demostrado que los organismos enumerados en rojo disminuyen."/>
          <p:cNvSpPr txBox="1"/>
          <p:nvPr>
            <p:ph type="body" sz="quarter" idx="1"/>
          </p:nvPr>
        </p:nvSpPr>
        <p:spPr>
          <a:xfrm>
            <a:off x="601738" y="1396511"/>
            <a:ext cx="6403286" cy="4858409"/>
          </a:xfrm>
          <a:prstGeom prst="rect">
            <a:avLst/>
          </a:prstGeom>
        </p:spPr>
        <p:txBody>
          <a:bodyPr/>
          <a:lstStyle/>
          <a:p>
            <a:pPr marL="0" indent="0" defTabSz="2316421">
              <a:spcBef>
                <a:spcPts val="4200"/>
              </a:spcBef>
              <a:buSzTx/>
              <a:buNone/>
              <a:defRPr sz="3325"/>
            </a:pPr>
            <a:r>
              <a:t>Se ha demostrado que los oganismismos enumerados en </a:t>
            </a:r>
            <a:r>
              <a:rPr b="1">
                <a:solidFill>
                  <a:schemeClr val="accent1">
                    <a:lumOff val="-13575"/>
                  </a:schemeClr>
                </a:solidFill>
              </a:rPr>
              <a:t>azul </a:t>
            </a:r>
            <a:r>
              <a:t>aumentan en abundancia en la cavidad bucal en individuos que presentan la enfermedad mencionada, y se ha demostrado que los organismos enumerados en </a:t>
            </a:r>
            <a:r>
              <a:rPr b="1">
                <a:solidFill>
                  <a:schemeClr val="accent5">
                    <a:hueOff val="-82419"/>
                    <a:satOff val="-9513"/>
                    <a:lumOff val="-16343"/>
                  </a:schemeClr>
                </a:solidFill>
              </a:rPr>
              <a:t>rojo</a:t>
            </a:r>
            <a:r>
              <a:t> disminuyen. </a:t>
            </a:r>
          </a:p>
        </p:txBody>
      </p:sp>
      <p:pic>
        <p:nvPicPr>
          <p:cNvPr id="359" name="Willis-2020-Fig2.png" descr="Willis-2020-Fig2.png"/>
          <p:cNvPicPr>
            <a:picLocks noChangeAspect="1"/>
          </p:cNvPicPr>
          <p:nvPr>
            <p:ph type="pic" idx="22"/>
          </p:nvPr>
        </p:nvPicPr>
        <p:blipFill>
          <a:blip r:embed="rId2">
            <a:extLst/>
          </a:blip>
          <a:srcRect l="0" t="0" r="0" b="0"/>
          <a:stretch>
            <a:fillRect/>
          </a:stretch>
        </p:blipFill>
        <p:spPr>
          <a:xfrm>
            <a:off x="7706335" y="957664"/>
            <a:ext cx="16633534" cy="11948506"/>
          </a:xfrm>
          <a:prstGeom prst="rect">
            <a:avLst/>
          </a:prstGeom>
        </p:spPr>
      </p:pic>
      <p:sp>
        <p:nvSpPr>
          <p:cNvPr id="360" name="Figura 2. Enfermedades bucales y sistémicas asociadas al microbioma oral."/>
          <p:cNvSpPr txBox="1"/>
          <p:nvPr>
            <p:ph type="title"/>
          </p:nvPr>
        </p:nvSpPr>
        <p:spPr>
          <a:xfrm>
            <a:off x="-37582" y="-2901"/>
            <a:ext cx="24580225" cy="934780"/>
          </a:xfrm>
          <a:prstGeom prst="rect">
            <a:avLst/>
          </a:prstGeom>
          <a:solidFill>
            <a:srgbClr val="ED220D"/>
          </a:solidFill>
        </p:spPr>
        <p:txBody>
          <a:bodyPr/>
          <a:lstStyle>
            <a:lvl1pPr algn="ctr" defTabSz="825500">
              <a:lnSpc>
                <a:spcPct val="100000"/>
              </a:lnSpc>
              <a:defRPr b="0" spc="0" sz="5000">
                <a:solidFill>
                  <a:srgbClr val="FFFFFF"/>
                </a:solidFill>
                <a:latin typeface="Helvetica Neue Medium"/>
                <a:ea typeface="Helvetica Neue Medium"/>
                <a:cs typeface="Helvetica Neue Medium"/>
                <a:sym typeface="Helvetica Neue Medium"/>
              </a:defRPr>
            </a:lvl1pPr>
          </a:lstStyle>
          <a:p>
            <a:pPr/>
            <a:r>
              <a:t>Figura 2. Enfermedades bucales y sistémicas asociadas al microbioma oral.</a:t>
            </a:r>
          </a:p>
        </p:txBody>
      </p:sp>
      <p:sp>
        <p:nvSpPr>
          <p:cNvPr id="361" name="Los de color púrpura pueden aumentar o disminuir según las condiciones o la progresión de la enfermedad."/>
          <p:cNvSpPr txBox="1"/>
          <p:nvPr/>
        </p:nvSpPr>
        <p:spPr>
          <a:xfrm>
            <a:off x="769928" y="5505052"/>
            <a:ext cx="6564411" cy="20423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500">
                <a:solidFill>
                  <a:srgbClr val="000000"/>
                </a:solidFill>
              </a:defRPr>
            </a:pPr>
            <a:r>
              <a:t>Los de color </a:t>
            </a:r>
            <a:r>
              <a:rPr b="1">
                <a:solidFill>
                  <a:schemeClr val="accent6">
                    <a:satOff val="-20754"/>
                    <a:lumOff val="-16738"/>
                  </a:schemeClr>
                </a:solidFill>
              </a:rPr>
              <a:t>púrpura</a:t>
            </a:r>
            <a:r>
              <a:t> pueden aumentar o disminuir según las condiciones o la progresión de la enfermedad.</a:t>
            </a:r>
          </a:p>
        </p:txBody>
      </p:sp>
      <p:pic>
        <p:nvPicPr>
          <p:cNvPr id="362" name="Hoeksema-2017-Fig1.png" descr="Hoeksema-2017-Fig1.png"/>
          <p:cNvPicPr>
            <a:picLocks noChangeAspect="1"/>
          </p:cNvPicPr>
          <p:nvPr/>
        </p:nvPicPr>
        <p:blipFill>
          <a:blip r:embed="rId3">
            <a:extLst/>
          </a:blip>
          <a:stretch>
            <a:fillRect/>
          </a:stretch>
        </p:blipFill>
        <p:spPr>
          <a:xfrm>
            <a:off x="711370" y="8400848"/>
            <a:ext cx="6681527" cy="428597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1" grpId="2"/>
      <p:bldP build="whole" bldLvl="1" animBg="1" rev="0" advAuto="0" spid="358"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4" name="Hoeksema-2017-Fig1.png" descr="Hoeksema-2017-Fig1.png"/>
          <p:cNvPicPr>
            <a:picLocks noChangeAspect="1"/>
          </p:cNvPicPr>
          <p:nvPr/>
        </p:nvPicPr>
        <p:blipFill>
          <a:blip r:embed="rId2">
            <a:extLst/>
          </a:blip>
          <a:stretch>
            <a:fillRect/>
          </a:stretch>
        </p:blipFill>
        <p:spPr>
          <a:xfrm>
            <a:off x="8728785" y="1632465"/>
            <a:ext cx="15135169" cy="9708699"/>
          </a:xfrm>
          <a:prstGeom prst="rect">
            <a:avLst/>
          </a:prstGeom>
          <a:ln w="12700">
            <a:miter lim="400000"/>
          </a:ln>
        </p:spPr>
      </p:pic>
      <p:sp>
        <p:nvSpPr>
          <p:cNvPr id="365" name="Puntuaciones de higiene oral (placa), modificadas según Mombelli et al. [24].…"/>
          <p:cNvSpPr txBox="1"/>
          <p:nvPr/>
        </p:nvSpPr>
        <p:spPr>
          <a:xfrm>
            <a:off x="444259" y="2071884"/>
            <a:ext cx="7806224" cy="5003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584200">
              <a:lnSpc>
                <a:spcPct val="80000"/>
              </a:lnSpc>
              <a:spcBef>
                <a:spcPts val="2400"/>
              </a:spcBef>
              <a:defRPr sz="4200">
                <a:solidFill>
                  <a:srgbClr val="000000"/>
                </a:solidFill>
                <a:latin typeface="Proxima Nova"/>
                <a:ea typeface="Proxima Nova"/>
                <a:cs typeface="Proxima Nova"/>
                <a:sym typeface="Proxima Nova"/>
              </a:defRPr>
            </a:pPr>
            <a:r>
              <a:t>Puntuaciones de higiene oral (placa), modificadas según Mombelli et al. [24].</a:t>
            </a:r>
          </a:p>
          <a:p>
            <a:pPr algn="l" defTabSz="584200">
              <a:lnSpc>
                <a:spcPct val="80000"/>
              </a:lnSpc>
              <a:spcBef>
                <a:spcPts val="2400"/>
              </a:spcBef>
              <a:defRPr sz="4200">
                <a:solidFill>
                  <a:srgbClr val="000000"/>
                </a:solidFill>
                <a:latin typeface="Proxima Nova"/>
                <a:ea typeface="Proxima Nova"/>
                <a:cs typeface="Proxima Nova"/>
                <a:sym typeface="Proxima Nova"/>
              </a:defRPr>
            </a:pPr>
            <a:r>
              <a:t>a Placa de puntuación 0. </a:t>
            </a:r>
          </a:p>
          <a:p>
            <a:pPr algn="l" defTabSz="584200">
              <a:lnSpc>
                <a:spcPct val="80000"/>
              </a:lnSpc>
              <a:spcBef>
                <a:spcPts val="2400"/>
              </a:spcBef>
              <a:defRPr sz="4200">
                <a:solidFill>
                  <a:srgbClr val="000000"/>
                </a:solidFill>
                <a:latin typeface="Proxima Nova"/>
                <a:ea typeface="Proxima Nova"/>
                <a:cs typeface="Proxima Nova"/>
                <a:sym typeface="Proxima Nova"/>
              </a:defRPr>
            </a:pPr>
            <a:r>
              <a:t>b Placa 1. </a:t>
            </a:r>
          </a:p>
          <a:p>
            <a:pPr algn="l" defTabSz="584200">
              <a:lnSpc>
                <a:spcPct val="80000"/>
              </a:lnSpc>
              <a:spcBef>
                <a:spcPts val="2400"/>
              </a:spcBef>
              <a:defRPr sz="4200">
                <a:solidFill>
                  <a:srgbClr val="000000"/>
                </a:solidFill>
                <a:latin typeface="Proxima Nova"/>
                <a:ea typeface="Proxima Nova"/>
                <a:cs typeface="Proxima Nova"/>
                <a:sym typeface="Proxima Nova"/>
              </a:defRPr>
            </a:pPr>
            <a:r>
              <a:t>c Placa 2. </a:t>
            </a:r>
          </a:p>
          <a:p>
            <a:pPr algn="l" defTabSz="584200">
              <a:lnSpc>
                <a:spcPct val="80000"/>
              </a:lnSpc>
              <a:spcBef>
                <a:spcPts val="2400"/>
              </a:spcBef>
              <a:defRPr sz="4200">
                <a:solidFill>
                  <a:srgbClr val="000000"/>
                </a:solidFill>
                <a:latin typeface="Proxima Nova"/>
                <a:ea typeface="Proxima Nova"/>
                <a:cs typeface="Proxima Nova"/>
                <a:sym typeface="Proxima Nova"/>
              </a:defRPr>
            </a:pPr>
            <a:r>
              <a:t>d Placa 3.</a:t>
            </a:r>
          </a:p>
        </p:txBody>
      </p:sp>
      <p:sp>
        <p:nvSpPr>
          <p:cNvPr id="366" name="Hoeksema A.R. et al Clin Oral Invest 2017; 21:2189–2196…"/>
          <p:cNvSpPr txBox="1"/>
          <p:nvPr/>
        </p:nvSpPr>
        <p:spPr>
          <a:xfrm>
            <a:off x="411122" y="11405129"/>
            <a:ext cx="23561755" cy="25552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584200">
              <a:lnSpc>
                <a:spcPct val="80000"/>
              </a:lnSpc>
              <a:spcBef>
                <a:spcPts val="2400"/>
              </a:spcBef>
              <a:defRPr b="0" i="1" sz="4200">
                <a:solidFill>
                  <a:srgbClr val="000000"/>
                </a:solidFill>
                <a:latin typeface="Proxima Nova"/>
                <a:ea typeface="Proxima Nova"/>
                <a:cs typeface="Proxima Nova"/>
                <a:sym typeface="Proxima Nova"/>
              </a:defRPr>
            </a:pPr>
            <a:r>
              <a:t>Hoeksema A.R. et al Clin Oral Invest </a:t>
            </a:r>
            <a:r>
              <a:rPr b="1"/>
              <a:t>2017</a:t>
            </a:r>
            <a:r>
              <a:t>; 21:2189–2196 </a:t>
            </a:r>
          </a:p>
          <a:p>
            <a:pPr algn="l" defTabSz="584200">
              <a:lnSpc>
                <a:spcPct val="80000"/>
              </a:lnSpc>
              <a:spcBef>
                <a:spcPts val="2400"/>
              </a:spcBef>
              <a:defRPr b="0" sz="4200">
                <a:solidFill>
                  <a:srgbClr val="53585F"/>
                </a:solidFill>
                <a:latin typeface="Proxima Nova"/>
                <a:ea typeface="Proxima Nova"/>
                <a:cs typeface="Proxima Nova"/>
                <a:sym typeface="Proxima Nova"/>
              </a:defRPr>
            </a:pPr>
            <a:r>
              <a:rPr>
                <a:solidFill>
                  <a:srgbClr val="000000"/>
                </a:solidFill>
              </a:rPr>
              <a:t>Department of Oral and Maxillofacial Surgery, BB70, University of Groningen, University Medical Center Groningen, the Netherlands</a:t>
            </a:r>
            <a:r>
              <a:t> </a:t>
            </a:r>
            <a:endParaRPr sz="1200">
              <a:solidFill>
                <a:srgbClr val="000000"/>
              </a:solidFill>
            </a:endParaRPr>
          </a:p>
          <a:p>
            <a:pPr algn="l" defTabSz="584200">
              <a:lnSpc>
                <a:spcPct val="80000"/>
              </a:lnSpc>
              <a:spcBef>
                <a:spcPts val="2400"/>
              </a:spcBef>
              <a:defRPr b="0" sz="4200">
                <a:solidFill>
                  <a:srgbClr val="53585F"/>
                </a:solidFill>
                <a:latin typeface="Proxima Nova"/>
                <a:ea typeface="Proxima Nova"/>
                <a:cs typeface="Proxima Nova"/>
                <a:sym typeface="Proxima Nova"/>
              </a:defRPr>
            </a:pPr>
            <a:endParaRPr sz="1200">
              <a:solidFill>
                <a:srgbClr val="000000"/>
              </a:solidFill>
            </a:endParaRPr>
          </a:p>
        </p:txBody>
      </p:sp>
      <p:sp>
        <p:nvSpPr>
          <p:cNvPr id="367" name="Estado de salud bucal y necesidad de cuidados bucales de ancianos residentes dependientes de cuidados: desde el ingreso hasta la muerte"/>
          <p:cNvSpPr txBox="1"/>
          <p:nvPr/>
        </p:nvSpPr>
        <p:spPr>
          <a:xfrm>
            <a:off x="-88011" y="-17424"/>
            <a:ext cx="24560023" cy="1597661"/>
          </a:xfrm>
          <a:prstGeom prst="rect">
            <a:avLst/>
          </a:prstGeom>
          <a:solidFill>
            <a:srgbClr val="E43A02"/>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lnSpc>
                <a:spcPct val="90000"/>
              </a:lnSpc>
              <a:defRPr b="0" spc="-52" sz="5200">
                <a:solidFill>
                  <a:srgbClr val="FFFFFF"/>
                </a:solidFill>
                <a:latin typeface="Proxima Nova Semibold"/>
                <a:ea typeface="Proxima Nova Semibold"/>
                <a:cs typeface="Proxima Nova Semibold"/>
                <a:sym typeface="Proxima Nova Semibold"/>
              </a:defRPr>
            </a:lvl1pPr>
          </a:lstStyle>
          <a:p>
            <a:pPr/>
            <a:r>
              <a:t>Estado de salud bucal y necesidad de cuidados bucales de ancianos residentes dependientes de cuidados: desde el ingreso hasta la muerte</a:t>
            </a:r>
          </a:p>
        </p:txBody>
      </p:sp>
      <p:sp>
        <p:nvSpPr>
          <p:cNvPr id="368" name="1.- Placa bacteriana: cepillo eléctrico, irrigador bucal, raspador lingual,…"/>
          <p:cNvSpPr txBox="1"/>
          <p:nvPr/>
        </p:nvSpPr>
        <p:spPr>
          <a:xfrm>
            <a:off x="339611" y="7660018"/>
            <a:ext cx="8015519" cy="31607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825500">
              <a:defRPr sz="4000">
                <a:solidFill>
                  <a:srgbClr val="000000"/>
                </a:solidFill>
              </a:defRPr>
            </a:pPr>
            <a:r>
              <a:rPr>
                <a:solidFill>
                  <a:srgbClr val="FF4000"/>
                </a:solidFill>
              </a:rPr>
              <a:t>1.- Placa bacteriana</a:t>
            </a:r>
            <a:r>
              <a:t>: </a:t>
            </a:r>
            <a:r>
              <a:rPr b="0"/>
              <a:t>cepillo eléctrico, irrigador bucal, raspador lingual, </a:t>
            </a:r>
            <a:endParaRPr b="0"/>
          </a:p>
          <a:p>
            <a:pPr algn="l" defTabSz="825500">
              <a:defRPr sz="4000">
                <a:solidFill>
                  <a:srgbClr val="000000"/>
                </a:solidFill>
              </a:defRPr>
            </a:pPr>
            <a:r>
              <a:rPr>
                <a:solidFill>
                  <a:srgbClr val="FF4000"/>
                </a:solidFill>
              </a:rPr>
              <a:t>2.- Xerostomía</a:t>
            </a:r>
            <a:r>
              <a:rPr b="0"/>
              <a:t>: gel humectante, humedificar el ambiente,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Excepto por la presencia de periodontitis, los pacientes son clínicamente sanos” Murphy, 1997"/>
          <p:cNvSpPr txBox="1"/>
          <p:nvPr/>
        </p:nvSpPr>
        <p:spPr>
          <a:xfrm>
            <a:off x="-329509" y="39256"/>
            <a:ext cx="13732891" cy="153547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825500">
              <a:lnSpc>
                <a:spcPct val="120000"/>
              </a:lnSpc>
              <a:spcBef>
                <a:spcPts val="6500"/>
              </a:spcBef>
              <a:defRPr sz="4300">
                <a:solidFill>
                  <a:srgbClr val="EB3D44"/>
                </a:solidFill>
              </a:defRPr>
            </a:lvl1pPr>
          </a:lstStyle>
          <a:p>
            <a:pPr>
              <a:defRPr>
                <a:solidFill>
                  <a:srgbClr val="535353"/>
                </a:solidFill>
              </a:defRPr>
            </a:pPr>
            <a:r>
              <a:rPr>
                <a:solidFill>
                  <a:srgbClr val="EB3D44"/>
                </a:solidFill>
              </a:rPr>
              <a:t>“Excepto por la presencia de periodontitis, los pacientes son clínicamente sanos” Murphy, 1997</a:t>
            </a:r>
          </a:p>
        </p:txBody>
      </p:sp>
      <p:pic>
        <p:nvPicPr>
          <p:cNvPr id="371" name="IMG_2751.JPG" descr="IMG_2751.JPG"/>
          <p:cNvPicPr>
            <a:picLocks noChangeAspect="1"/>
          </p:cNvPicPr>
          <p:nvPr/>
        </p:nvPicPr>
        <p:blipFill>
          <a:blip r:embed="rId2">
            <a:extLst/>
          </a:blip>
          <a:stretch>
            <a:fillRect/>
          </a:stretch>
        </p:blipFill>
        <p:spPr>
          <a:xfrm>
            <a:off x="15290435" y="115643"/>
            <a:ext cx="8928849" cy="9852523"/>
          </a:xfrm>
          <a:prstGeom prst="rect">
            <a:avLst/>
          </a:prstGeom>
          <a:ln w="12700">
            <a:miter lim="400000"/>
          </a:ln>
        </p:spPr>
      </p:pic>
      <p:sp>
        <p:nvSpPr>
          <p:cNvPr id="372" name="“Inflamación sistémica,  bacteriemias diarias y tormenta de citocinas”"/>
          <p:cNvSpPr txBox="1"/>
          <p:nvPr/>
        </p:nvSpPr>
        <p:spPr>
          <a:xfrm>
            <a:off x="2623340" y="1840971"/>
            <a:ext cx="9142010" cy="26441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lnSpc>
                <a:spcPct val="80000"/>
              </a:lnSpc>
              <a:spcBef>
                <a:spcPts val="2400"/>
              </a:spcBef>
              <a:defRPr sz="6400">
                <a:solidFill>
                  <a:srgbClr val="FF4000"/>
                </a:solidFill>
                <a:latin typeface="Proxima Nova"/>
                <a:ea typeface="Proxima Nova"/>
                <a:cs typeface="Proxima Nova"/>
                <a:sym typeface="Proxima Nova"/>
              </a:defRPr>
            </a:lvl1pPr>
          </a:lstStyle>
          <a:p>
            <a:pPr/>
            <a:r>
              <a:t>“Inflamación sistémica,  bacteriemias diarias y tormenta de citocinas” </a:t>
            </a:r>
          </a:p>
        </p:txBody>
      </p:sp>
      <p:sp>
        <p:nvSpPr>
          <p:cNvPr id="373" name="La xerostomia por edad + fármacos, ¡OJO! en residencias de mayores mueren más los que tienen “problemas para masticar”, sobre todo por periodontitis de larga duración con perdida de dientes."/>
          <p:cNvSpPr txBox="1"/>
          <p:nvPr/>
        </p:nvSpPr>
        <p:spPr>
          <a:xfrm>
            <a:off x="683479" y="4751356"/>
            <a:ext cx="13531567" cy="37542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defTabSz="825500">
              <a:defRPr b="0" sz="4800">
                <a:solidFill>
                  <a:srgbClr val="535353"/>
                </a:solidFill>
              </a:defRPr>
            </a:pPr>
            <a:r>
              <a:rPr b="1"/>
              <a:t>La xerostomia por </a:t>
            </a:r>
            <a:r>
              <a:rPr b="1" u="sng">
                <a:solidFill>
                  <a:srgbClr val="EB3D44"/>
                </a:solidFill>
              </a:rPr>
              <a:t>edad + fármacos</a:t>
            </a:r>
            <a:r>
              <a:rPr b="1"/>
              <a:t>,</a:t>
            </a:r>
            <a:r>
              <a:t> ¡OJO! en residencias de mayores mueren más los que tienen </a:t>
            </a:r>
            <a:r>
              <a:rPr b="1">
                <a:solidFill>
                  <a:srgbClr val="FF4000"/>
                </a:solidFill>
              </a:rPr>
              <a:t>“</a:t>
            </a:r>
            <a:r>
              <a:rPr b="1">
                <a:solidFill>
                  <a:srgbClr val="EB3D44"/>
                </a:solidFill>
              </a:rPr>
              <a:t>problemas para masticar”, sobre todo por</a:t>
            </a:r>
            <a:r>
              <a:rPr>
                <a:solidFill>
                  <a:srgbClr val="EB3D44"/>
                </a:solidFill>
              </a:rPr>
              <a:t> </a:t>
            </a:r>
            <a:r>
              <a:rPr b="1">
                <a:solidFill>
                  <a:srgbClr val="EB0D2D"/>
                </a:solidFill>
              </a:rPr>
              <a:t>periodontitis de larga duración</a:t>
            </a:r>
            <a:r>
              <a:rPr>
                <a:solidFill>
                  <a:srgbClr val="EB0D2D"/>
                </a:solidFill>
              </a:rPr>
              <a:t> </a:t>
            </a:r>
            <a:r>
              <a:rPr b="1">
                <a:solidFill>
                  <a:srgbClr val="EB0D2D"/>
                </a:solidFill>
              </a:rPr>
              <a:t>con perdida de dientes</a:t>
            </a:r>
            <a:r>
              <a:rPr>
                <a:solidFill>
                  <a:srgbClr val="EB0D2D"/>
                </a:solidFill>
              </a:rPr>
              <a:t>.</a:t>
            </a:r>
          </a:p>
        </p:txBody>
      </p:sp>
      <p:sp>
        <p:nvSpPr>
          <p:cNvPr id="374" name="Periodontitis"/>
          <p:cNvSpPr txBox="1"/>
          <p:nvPr/>
        </p:nvSpPr>
        <p:spPr>
          <a:xfrm>
            <a:off x="20281436" y="61455"/>
            <a:ext cx="3893390" cy="8205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25500">
              <a:defRPr sz="4800">
                <a:solidFill>
                  <a:srgbClr val="FFFFFF"/>
                </a:solidFill>
              </a:defRPr>
            </a:lvl1pPr>
          </a:lstStyle>
          <a:p>
            <a:pPr/>
            <a:r>
              <a:t>Periodontitis</a:t>
            </a:r>
          </a:p>
        </p:txBody>
      </p:sp>
      <p:pic>
        <p:nvPicPr>
          <p:cNvPr id="375" name="images-7.jpeg" descr="images-7.jpeg"/>
          <p:cNvPicPr>
            <a:picLocks noChangeAspect="1"/>
          </p:cNvPicPr>
          <p:nvPr/>
        </p:nvPicPr>
        <p:blipFill>
          <a:blip r:embed="rId3">
            <a:extLst/>
          </a:blip>
          <a:srcRect l="0" t="0" r="0" b="20507"/>
          <a:stretch>
            <a:fillRect/>
          </a:stretch>
        </p:blipFill>
        <p:spPr>
          <a:xfrm>
            <a:off x="13074650" y="10060275"/>
            <a:ext cx="2740030" cy="3507157"/>
          </a:xfrm>
          <a:prstGeom prst="rect">
            <a:avLst/>
          </a:prstGeom>
          <a:ln w="12700">
            <a:miter lim="400000"/>
          </a:ln>
        </p:spPr>
      </p:pic>
      <p:pic>
        <p:nvPicPr>
          <p:cNvPr id="376" name="images-6.jpeg" descr="images-6.jpeg"/>
          <p:cNvPicPr>
            <a:picLocks noChangeAspect="1"/>
          </p:cNvPicPr>
          <p:nvPr/>
        </p:nvPicPr>
        <p:blipFill>
          <a:blip r:embed="rId4">
            <a:extLst/>
          </a:blip>
          <a:stretch>
            <a:fillRect/>
          </a:stretch>
        </p:blipFill>
        <p:spPr>
          <a:xfrm>
            <a:off x="15957550" y="10060315"/>
            <a:ext cx="4682167" cy="3507106"/>
          </a:xfrm>
          <a:prstGeom prst="rect">
            <a:avLst/>
          </a:prstGeom>
          <a:ln w="12700">
            <a:miter lim="400000"/>
          </a:ln>
        </p:spPr>
      </p:pic>
      <p:pic>
        <p:nvPicPr>
          <p:cNvPr id="377" name="IMG_2747.JPG" descr="IMG_2747.JPG"/>
          <p:cNvPicPr>
            <a:picLocks noChangeAspect="1"/>
          </p:cNvPicPr>
          <p:nvPr/>
        </p:nvPicPr>
        <p:blipFill>
          <a:blip r:embed="rId5">
            <a:extLst/>
          </a:blip>
          <a:srcRect l="0" t="0" r="22434" b="0"/>
          <a:stretch>
            <a:fillRect/>
          </a:stretch>
        </p:blipFill>
        <p:spPr>
          <a:xfrm>
            <a:off x="20782591" y="10074923"/>
            <a:ext cx="4124994" cy="3477779"/>
          </a:xfrm>
          <a:prstGeom prst="rect">
            <a:avLst/>
          </a:prstGeom>
          <a:ln w="12700">
            <a:miter lim="400000"/>
          </a:ln>
        </p:spPr>
      </p:pic>
      <p:sp>
        <p:nvSpPr>
          <p:cNvPr id="378" name="¡Médicos: en atención primaria, miren la boca!…"/>
          <p:cNvSpPr txBox="1"/>
          <p:nvPr/>
        </p:nvSpPr>
        <p:spPr>
          <a:xfrm>
            <a:off x="680239" y="8950909"/>
            <a:ext cx="12066856" cy="52692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solidFill>
                  <a:schemeClr val="accent5">
                    <a:hueOff val="-82419"/>
                    <a:satOff val="-9513"/>
                    <a:lumOff val="-16343"/>
                  </a:schemeClr>
                </a:solidFill>
              </a:defRPr>
            </a:pPr>
            <a:r>
              <a:t>¡Médicos: en atención primaria, miren la boca! </a:t>
            </a:r>
          </a:p>
          <a:p>
            <a:pPr algn="l">
              <a:defRPr b="0" sz="3800">
                <a:solidFill>
                  <a:srgbClr val="000000"/>
                </a:solidFill>
              </a:defRPr>
            </a:pPr>
            <a:r>
              <a:rPr i="1"/>
              <a:t>Br Dent J</a:t>
            </a:r>
            <a:r>
              <a:t> </a:t>
            </a:r>
            <a:r>
              <a:rPr b="1" i="1"/>
              <a:t>2020</a:t>
            </a:r>
            <a:r>
              <a:rPr i="1"/>
              <a:t>; </a:t>
            </a:r>
            <a:r>
              <a:t>228, 971–975</a:t>
            </a:r>
          </a:p>
          <a:p>
            <a:pPr algn="l">
              <a:defRPr sz="3800">
                <a:solidFill>
                  <a:schemeClr val="accent5">
                    <a:hueOff val="-82419"/>
                    <a:satOff val="-9513"/>
                    <a:lumOff val="-16343"/>
                  </a:schemeClr>
                </a:solidFill>
              </a:defRPr>
            </a:pPr>
            <a:r>
              <a:t>¡Politicas sanitarias: fomentar la higiene bucodental!</a:t>
            </a:r>
          </a:p>
          <a:p>
            <a:pPr algn="l" defTabSz="825500">
              <a:defRPr b="0" i="1" sz="3500">
                <a:solidFill>
                  <a:srgbClr val="000000"/>
                </a:solidFill>
              </a:defRPr>
            </a:pPr>
            <a:r>
              <a:t>Epidemiol Rev </a:t>
            </a:r>
            <a:r>
              <a:rPr b="1"/>
              <a:t>2017</a:t>
            </a:r>
          </a:p>
          <a:p>
            <a:pPr algn="l">
              <a:defRPr sz="3800">
                <a:solidFill>
                  <a:srgbClr val="5E5E5E"/>
                </a:solidFill>
              </a:defRPr>
            </a:pPr>
            <a:r>
              <a:rPr>
                <a:solidFill>
                  <a:schemeClr val="accent5">
                    <a:hueOff val="-82419"/>
                    <a:satOff val="-9513"/>
                    <a:lumOff val="-16343"/>
                  </a:schemeClr>
                </a:solidFill>
              </a:rPr>
              <a:t>¡Docentes: una enseñanza integrada de las ciencias médicas y dentales se recomienda! </a:t>
            </a:r>
            <a:r>
              <a:t>                                    </a:t>
            </a:r>
            <a:r>
              <a:rPr b="0" i="1" sz="3500"/>
              <a:t>J Glob Infect Dis</a:t>
            </a:r>
            <a:r>
              <a:rPr i="1" sz="3500"/>
              <a:t> 2011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3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3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3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37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3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0" grpId="1"/>
      <p:bldP build="whole" bldLvl="1" animBg="1" rev="0" advAuto="0" spid="377" grpId="7"/>
      <p:bldP build="whole" bldLvl="1" animBg="1" rev="0" advAuto="0" spid="375" grpId="5"/>
      <p:bldP build="whole" bldLvl="1" animBg="1" rev="0" advAuto="0" spid="374" grpId="2"/>
      <p:bldP build="whole" bldLvl="1" animBg="1" rev="0" advAuto="0" spid="378" grpId="8"/>
      <p:bldP build="whole" bldLvl="1" animBg="1" rev="0" advAuto="0" spid="376" grpId="6"/>
      <p:bldP build="whole" bldLvl="1" animBg="1" rev="0" advAuto="0" spid="372" grpId="3"/>
      <p:bldP build="whole" bldLvl="1" animBg="1" rev="0" advAuto="0" spid="373" grpId="4"/>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COSTO DE UNA FLORA MICROBIANA ORAL DESEQUILIBRADA"/>
          <p:cNvSpPr txBox="1"/>
          <p:nvPr>
            <p:ph type="title"/>
          </p:nvPr>
        </p:nvSpPr>
        <p:spPr>
          <a:xfrm>
            <a:off x="666750" y="-227285"/>
            <a:ext cx="23050500" cy="3429001"/>
          </a:xfrm>
          <a:prstGeom prst="rect">
            <a:avLst/>
          </a:prstGeom>
        </p:spPr>
        <p:txBody>
          <a:bodyPr/>
          <a:lstStyle>
            <a:lvl1pPr defTabSz="2170176">
              <a:defRPr spc="-100" sz="10057"/>
            </a:lvl1pPr>
          </a:lstStyle>
          <a:p>
            <a:pPr/>
            <a:r>
              <a:t>COSTO DE UNA FLORA MICROBIANA ORAL DESEQUILIBRADA</a:t>
            </a:r>
          </a:p>
        </p:txBody>
      </p:sp>
      <p:pic>
        <p:nvPicPr>
          <p:cNvPr id="381" name="PROBIOTICS-1.png" descr="PROBIOTICS-1.png"/>
          <p:cNvPicPr>
            <a:picLocks noChangeAspect="1"/>
          </p:cNvPicPr>
          <p:nvPr/>
        </p:nvPicPr>
        <p:blipFill>
          <a:blip r:embed="rId2">
            <a:extLst/>
          </a:blip>
          <a:stretch>
            <a:fillRect/>
          </a:stretch>
        </p:blipFill>
        <p:spPr>
          <a:xfrm>
            <a:off x="341107" y="4330667"/>
            <a:ext cx="23701786" cy="9345277"/>
          </a:xfrm>
          <a:prstGeom prst="rect">
            <a:avLst/>
          </a:prstGeom>
          <a:ln w="12700">
            <a:miter lim="400000"/>
          </a:ln>
        </p:spPr>
      </p:pic>
      <p:sp>
        <p:nvSpPr>
          <p:cNvPr id="382" name="Línea"/>
          <p:cNvSpPr/>
          <p:nvPr/>
        </p:nvSpPr>
        <p:spPr>
          <a:xfrm>
            <a:off x="12463742" y="11094537"/>
            <a:ext cx="5387854" cy="1"/>
          </a:xfrm>
          <a:prstGeom prst="line">
            <a:avLst/>
          </a:prstGeom>
          <a:ln w="114300">
            <a:solidFill>
              <a:srgbClr val="EB3D44"/>
            </a:solidFill>
            <a:miter lim="400000"/>
          </a:ln>
        </p:spPr>
        <p:txBody>
          <a:bodyPr lIns="50800" tIns="50800" rIns="50800" bIns="50800" anchor="ctr"/>
          <a:lstStyle/>
          <a:p>
            <a:pPr defTabSz="825500">
              <a:defRPr b="0" sz="5000">
                <a:solidFill>
                  <a:srgbClr val="535353"/>
                </a:solidFill>
                <a:latin typeface="Gill Sans Light"/>
                <a:ea typeface="Gill Sans Light"/>
                <a:cs typeface="Gill Sans Light"/>
                <a:sym typeface="Gill Sans Light"/>
              </a:defRPr>
            </a:pPr>
          </a:p>
        </p:txBody>
      </p:sp>
      <p:sp>
        <p:nvSpPr>
          <p:cNvPr id="383" name="Línea"/>
          <p:cNvSpPr/>
          <p:nvPr/>
        </p:nvSpPr>
        <p:spPr>
          <a:xfrm>
            <a:off x="430922" y="11094537"/>
            <a:ext cx="4145899" cy="1"/>
          </a:xfrm>
          <a:prstGeom prst="line">
            <a:avLst/>
          </a:prstGeom>
          <a:ln w="127000">
            <a:solidFill>
              <a:srgbClr val="EB3D44"/>
            </a:solidFill>
            <a:miter lim="400000"/>
          </a:ln>
        </p:spPr>
        <p:txBody>
          <a:bodyPr lIns="50800" tIns="50800" rIns="50800" bIns="50800" anchor="ctr"/>
          <a:lstStyle/>
          <a:p>
            <a:pPr defTabSz="825500">
              <a:defRPr b="0" sz="5000">
                <a:solidFill>
                  <a:srgbClr val="535353"/>
                </a:solidFill>
                <a:latin typeface="Gill Sans Light"/>
                <a:ea typeface="Gill Sans Light"/>
                <a:cs typeface="Gill Sans Light"/>
                <a:sym typeface="Gill Sans Light"/>
              </a:defRPr>
            </a:pPr>
          </a:p>
        </p:txBody>
      </p:sp>
      <p:sp>
        <p:nvSpPr>
          <p:cNvPr id="384" name="Thomas J. The Link Between Beneficial Oral Bacteria and Total Health-2009"/>
          <p:cNvSpPr txBox="1"/>
          <p:nvPr/>
        </p:nvSpPr>
        <p:spPr>
          <a:xfrm>
            <a:off x="225680" y="2881797"/>
            <a:ext cx="23932638" cy="787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825500">
              <a:defRPr sz="4700">
                <a:solidFill>
                  <a:srgbClr val="535353"/>
                </a:solidFill>
                <a:latin typeface="Gill Sans"/>
                <a:ea typeface="Gill Sans"/>
                <a:cs typeface="Gill Sans"/>
                <a:sym typeface="Gill Sans"/>
              </a:defRPr>
            </a:pPr>
            <a:r>
              <a:t>Thomas J.</a:t>
            </a:r>
            <a:r>
              <a:t> </a:t>
            </a:r>
            <a:r>
              <a:t>The Link Between Beneficial Oral Bacteria and Total Health</a:t>
            </a:r>
            <a:r>
              <a:t>-</a:t>
            </a:r>
            <a:r>
              <a:t>2009</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Impacto de la carga mundial de las enfermedades periodontales en la salud, la nutrición y el bienestar de la humanidad: un llamado a la acción mundial"/>
          <p:cNvSpPr txBox="1"/>
          <p:nvPr>
            <p:ph type="title"/>
          </p:nvPr>
        </p:nvSpPr>
        <p:spPr>
          <a:xfrm>
            <a:off x="1206500" y="830683"/>
            <a:ext cx="21971000" cy="1433164"/>
          </a:xfrm>
          <a:prstGeom prst="rect">
            <a:avLst/>
          </a:prstGeom>
        </p:spPr>
        <p:txBody>
          <a:bodyPr/>
          <a:lstStyle>
            <a:lvl1pPr defTabSz="1365469">
              <a:defRPr spc="-95" sz="4760"/>
            </a:lvl1pPr>
          </a:lstStyle>
          <a:p>
            <a:pPr/>
            <a:r>
              <a:t>Impacto de la carga mundial de las enfermedades periodontales en la salud, la nutrición y el bienestar de la humanidad: un llamado a la acción mundial</a:t>
            </a:r>
          </a:p>
        </p:txBody>
      </p:sp>
      <p:sp>
        <p:nvSpPr>
          <p:cNvPr id="387" name="Tonetti M. S. et al J Clin Periodontol. 2017;44:456–462."/>
          <p:cNvSpPr txBox="1"/>
          <p:nvPr>
            <p:ph type="body" idx="21"/>
          </p:nvPr>
        </p:nvSpPr>
        <p:spPr>
          <a:xfrm>
            <a:off x="1206500" y="2355185"/>
            <a:ext cx="21971000" cy="934780"/>
          </a:xfrm>
          <a:prstGeom prst="rect">
            <a:avLst/>
          </a:prstGeom>
          <a:extLst>
            <a:ext uri="{C572A759-6A51-4108-AA02-DFA0A04FC94B}">
              <ma14:wrappingTextBoxFlag xmlns:ma14="http://schemas.microsoft.com/office/mac/drawingml/2011/main" val="1"/>
            </a:ext>
          </a:extLst>
        </p:spPr>
        <p:txBody>
          <a:bodyPr/>
          <a:lstStyle/>
          <a:p>
            <a:pPr defTabSz="2438338">
              <a:lnSpc>
                <a:spcPct val="90000"/>
              </a:lnSpc>
              <a:spcBef>
                <a:spcPts val="4500"/>
              </a:spcBef>
              <a:defRPr b="0" sz="3500"/>
            </a:pPr>
            <a:r>
              <a:rPr i="1"/>
              <a:t>Tonetti M. S. et al J Clin Periodontol. </a:t>
            </a:r>
            <a:r>
              <a:rPr b="1" i="1"/>
              <a:t>2017</a:t>
            </a:r>
            <a:r>
              <a:rPr i="1"/>
              <a:t>;44:456–462</a:t>
            </a:r>
            <a:r>
              <a:t>. </a:t>
            </a:r>
          </a:p>
        </p:txBody>
      </p:sp>
      <p:sp>
        <p:nvSpPr>
          <p:cNvPr id="388" name="La carga mundial de enfermedades periodontales sigue siendo alta. Las tendencias de crecimiento de la población, los cambios en los factores de riesgo y la mejor retención de los dientes aumentarán la carga socioeconómica de la periodontitis que es respo"/>
          <p:cNvSpPr txBox="1"/>
          <p:nvPr>
            <p:ph type="body" idx="1"/>
          </p:nvPr>
        </p:nvSpPr>
        <p:spPr>
          <a:prstGeom prst="rect">
            <a:avLst/>
          </a:prstGeom>
        </p:spPr>
        <p:txBody>
          <a:bodyPr/>
          <a:lstStyle/>
          <a:p>
            <a:pPr marL="364489" indent="-364489" algn="just" defTabSz="1999437">
              <a:spcBef>
                <a:spcPts val="3600"/>
              </a:spcBef>
              <a:defRPr sz="2870"/>
            </a:pPr>
            <a:r>
              <a:t>La carga mundial de enfermedades periodontales sigue siendo alta. Las tendencias de crecimiento de la población, los cambios en los factores de riesgo y la mejor retención de los dientes aumentarán la carga socioeconómica de la periodontitis que es responsable de </a:t>
            </a:r>
            <a:r>
              <a:rPr b="1"/>
              <a:t>3.5 millones de años vividos con discapacidad, 54 mil millones de USD / año en productividad perdida y una parte importante de los 442 mil millones de USD / Costo anual por enfermedades bucales.</a:t>
            </a:r>
            <a:endParaRPr b="1"/>
          </a:p>
          <a:p>
            <a:pPr marL="364489" indent="-364489" algn="just" defTabSz="1999437">
              <a:spcBef>
                <a:spcPts val="3600"/>
              </a:spcBef>
              <a:defRPr sz="2870"/>
            </a:pPr>
            <a:r>
              <a:t>Métodos: En el contexto de la Exposición Mundial de Milán 2015 "Alimentar el planeta, energía para la vida", se elaboró ​​un libro verde que la Federación Europea de Periodoncia presentó para consulta mundial. El borrador final fue respaldado por </a:t>
            </a:r>
            <a:r>
              <a:rPr b="1">
                <a:solidFill>
                  <a:schemeClr val="accent5">
                    <a:hueOff val="-82419"/>
                    <a:satOff val="-9513"/>
                    <a:lumOff val="-16343"/>
                  </a:schemeClr>
                </a:solidFill>
              </a:rPr>
              <a:t>organizaciones profesionales de todo el mundo y se presenta a las partes interesadas como un llamado a la acción global.</a:t>
            </a:r>
            <a:endParaRPr b="1">
              <a:solidFill>
                <a:schemeClr val="accent5">
                  <a:hueOff val="-82419"/>
                  <a:satOff val="-9513"/>
                  <a:lumOff val="-16343"/>
                </a:schemeClr>
              </a:solidFill>
            </a:endParaRPr>
          </a:p>
          <a:p>
            <a:pPr marL="364489" indent="-364489" algn="just" defTabSz="1999437">
              <a:spcBef>
                <a:spcPts val="3600"/>
              </a:spcBef>
              <a:defRPr sz="2870"/>
            </a:pPr>
            <a:r>
              <a:t>Resultados: </a:t>
            </a:r>
            <a:r>
              <a:rPr b="1">
                <a:solidFill>
                  <a:schemeClr val="accent5">
                    <a:hueOff val="-82419"/>
                    <a:satOff val="-9513"/>
                    <a:lumOff val="-16343"/>
                  </a:schemeClr>
                </a:solidFill>
              </a:rPr>
              <a:t>Se han identificado acciones específicas para la ciudadanía, los formuladores de políticas, los educadores y las organizaciones profesionales en las áreas de prevención, detección y atención. Estas acciones alinean el interés y el conocimiento público, la necesidad de autocuidado, la intervención profesional y las políticas con la mejor evidencia científica para promover de manera proactiva la salud periodontal y manejar de manera efectiva la carga global de enfermedades periodontales, de acuerdo con las prioridades de la OMS / ONU y estrategias para abordar las enfermedades comunes no transmisibles mediante el enfoque de factores de riesgo comunes.</a:t>
            </a:r>
            <a:endParaRPr b="1">
              <a:solidFill>
                <a:schemeClr val="accent5">
                  <a:hueOff val="-82419"/>
                  <a:satOff val="-9513"/>
                  <a:lumOff val="-16343"/>
                </a:schemeClr>
              </a:solidFill>
            </a:endParaRPr>
          </a:p>
          <a:p>
            <a:pPr marL="364489" indent="-364489" algn="just" defTabSz="1999437">
              <a:spcBef>
                <a:spcPts val="3600"/>
              </a:spcBef>
              <a:defRPr sz="2870"/>
            </a:pPr>
            <a:r>
              <a:t>Conclusiones: </a:t>
            </a:r>
            <a:r>
              <a:rPr b="1"/>
              <a:t>Un cuerpo de evidencia sólido y coherente permite la identificación de estrategias preventivas, diagnósticas y terapéuticas viables para promover eficazmente la salud periodontal y el bienestar general, y gestionar mejor las consecuencias socioeconómicas. La acción requiere la consideración de los escenarios nacionales específicos.</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A draft of this paper has been circulated as a green paper for stakeholder consultation by the European Federation of Periodontology. It has been endorsed by the European Federation of Periodontology, the Asian Pacific Society of Periodontology, the Iber"/>
          <p:cNvSpPr txBox="1"/>
          <p:nvPr/>
        </p:nvSpPr>
        <p:spPr>
          <a:xfrm>
            <a:off x="475889" y="1544117"/>
            <a:ext cx="23432221" cy="106277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90000"/>
              </a:lnSpc>
              <a:spcBef>
                <a:spcPts val="4500"/>
              </a:spcBef>
              <a:defRPr b="0" sz="3500">
                <a:solidFill>
                  <a:srgbClr val="000000"/>
                </a:solidFill>
              </a:defRPr>
            </a:pPr>
            <a:r>
              <a:t>A draft of this paper has been circulated as a </a:t>
            </a:r>
            <a:r>
              <a:rPr b="1">
                <a:solidFill>
                  <a:schemeClr val="accent3">
                    <a:hueOff val="914338"/>
                    <a:satOff val="31515"/>
                    <a:lumOff val="-30790"/>
                  </a:schemeClr>
                </a:solidFill>
              </a:rPr>
              <a:t>green paper</a:t>
            </a:r>
            <a:r>
              <a:t> for stakeholder consultation by the </a:t>
            </a:r>
            <a:r>
              <a:rPr b="1"/>
              <a:t>European</a:t>
            </a:r>
            <a:r>
              <a:t> </a:t>
            </a:r>
            <a:r>
              <a:rPr b="1"/>
              <a:t>Federation of Periodontology</a:t>
            </a:r>
            <a:r>
              <a:t>. It has been endorsed by the </a:t>
            </a:r>
            <a:r>
              <a:rPr b="1"/>
              <a:t>European</a:t>
            </a:r>
            <a:r>
              <a:t> Federation of Periodontology, the </a:t>
            </a:r>
            <a:r>
              <a:rPr b="1"/>
              <a:t>Asian Pacific</a:t>
            </a:r>
            <a:r>
              <a:t> Society of Periodontology, the </a:t>
            </a:r>
            <a:r>
              <a:rPr b="1"/>
              <a:t>Ibero-Panamerican</a:t>
            </a:r>
            <a:r>
              <a:t> Society of Periodontics and the International Academy of Periodontology as well as the following national learned societies of Periodontology: </a:t>
            </a:r>
            <a:r>
              <a:rPr b="1"/>
              <a:t>Argentinian</a:t>
            </a:r>
            <a:r>
              <a:t> Society of Periodontology, </a:t>
            </a:r>
            <a:r>
              <a:rPr b="1"/>
              <a:t>Australian</a:t>
            </a:r>
            <a:r>
              <a:t> &amp; </a:t>
            </a:r>
            <a:r>
              <a:rPr b="1"/>
              <a:t>New Zealand</a:t>
            </a:r>
            <a:r>
              <a:t> Academy of Periodontists, Australian Society of Periodontology, </a:t>
            </a:r>
            <a:r>
              <a:rPr b="1"/>
              <a:t>Austrian</a:t>
            </a:r>
            <a:r>
              <a:t> Society of Periodontology, </a:t>
            </a:r>
            <a:r>
              <a:rPr b="1"/>
              <a:t>Azerbaijan</a:t>
            </a:r>
            <a:r>
              <a:t> Society of Periodontology, </a:t>
            </a:r>
            <a:r>
              <a:rPr b="1"/>
              <a:t>Belgian</a:t>
            </a:r>
            <a:r>
              <a:t> Society of Periodontology, </a:t>
            </a:r>
            <a:r>
              <a:rPr b="1"/>
              <a:t>Brazilian</a:t>
            </a:r>
            <a:r>
              <a:t> Society of Periodontology, </a:t>
            </a:r>
            <a:r>
              <a:rPr b="1"/>
              <a:t>British</a:t>
            </a:r>
            <a:r>
              <a:t> Society of Periodontology, </a:t>
            </a:r>
            <a:r>
              <a:rPr b="1"/>
              <a:t>Chilean</a:t>
            </a:r>
            <a:r>
              <a:t> Periodontology Society, </a:t>
            </a:r>
            <a:r>
              <a:rPr b="1"/>
              <a:t>Chinese</a:t>
            </a:r>
            <a:r>
              <a:t> Society of Periodontology, </a:t>
            </a:r>
            <a:r>
              <a:rPr b="1"/>
              <a:t>Croatian</a:t>
            </a:r>
            <a:r>
              <a:t> Society of Periodontology, </a:t>
            </a:r>
            <a:r>
              <a:rPr b="1"/>
              <a:t>Danish</a:t>
            </a:r>
            <a:r>
              <a:t> Society of Periodontology, </a:t>
            </a:r>
            <a:r>
              <a:rPr b="1"/>
              <a:t>Dutch</a:t>
            </a:r>
            <a:r>
              <a:t> Society of Periodontology, </a:t>
            </a:r>
            <a:r>
              <a:rPr b="1"/>
              <a:t>Finnish</a:t>
            </a:r>
            <a:r>
              <a:t> Society of Periodontology, </a:t>
            </a:r>
            <a:r>
              <a:rPr b="1"/>
              <a:t>French</a:t>
            </a:r>
            <a:r>
              <a:t> Society of Periodontology and Implantology, </a:t>
            </a:r>
            <a:r>
              <a:rPr b="1"/>
              <a:t>German</a:t>
            </a:r>
            <a:r>
              <a:t> Society of Periodontology, </a:t>
            </a:r>
            <a:r>
              <a:rPr b="1"/>
              <a:t>Hellenic</a:t>
            </a:r>
            <a:r>
              <a:t> Society of Periodontology, </a:t>
            </a:r>
            <a:r>
              <a:rPr b="1"/>
              <a:t>Hong Kong</a:t>
            </a:r>
            <a:r>
              <a:t> Society of Periodontology and Implant Dentistry, </a:t>
            </a:r>
            <a:r>
              <a:rPr b="1"/>
              <a:t>Hungarian</a:t>
            </a:r>
            <a:r>
              <a:t> Society of Periodontology, </a:t>
            </a:r>
            <a:r>
              <a:rPr b="1"/>
              <a:t>Indian</a:t>
            </a:r>
            <a:r>
              <a:t> Society of Periodontology, </a:t>
            </a:r>
            <a:r>
              <a:rPr b="1"/>
              <a:t>Indonesian</a:t>
            </a:r>
            <a:r>
              <a:t> Society of Periodontology,</a:t>
            </a:r>
            <a:r>
              <a:rPr b="1"/>
              <a:t> Irish</a:t>
            </a:r>
            <a:r>
              <a:t> Society of Periodontology,</a:t>
            </a:r>
            <a:r>
              <a:rPr b="1"/>
              <a:t> Israeli </a:t>
            </a:r>
            <a:r>
              <a:t>Society of Periodontology &amp; Osseointegration,</a:t>
            </a:r>
            <a:r>
              <a:rPr b="1"/>
              <a:t> Italian</a:t>
            </a:r>
            <a:r>
              <a:t> Society of Periodontology and Implant Dentistry, Japanese Academy of Clinical Periodontology, </a:t>
            </a:r>
            <a:r>
              <a:rPr b="1"/>
              <a:t>Japanese</a:t>
            </a:r>
            <a:r>
              <a:t> Society of Periodontology, </a:t>
            </a:r>
            <a:r>
              <a:rPr b="1"/>
              <a:t>Korean</a:t>
            </a:r>
            <a:r>
              <a:t> Academy of Periodontology, </a:t>
            </a:r>
            <a:r>
              <a:rPr b="1"/>
              <a:t>Lithuanian</a:t>
            </a:r>
            <a:r>
              <a:t> Association of Periodontology, </a:t>
            </a:r>
            <a:r>
              <a:rPr b="1"/>
              <a:t>Malaysian</a:t>
            </a:r>
            <a:r>
              <a:t> Society of Periodontology, </a:t>
            </a:r>
            <a:r>
              <a:rPr b="1"/>
              <a:t>Moroccan</a:t>
            </a:r>
            <a:r>
              <a:t> Society of Periodontology, </a:t>
            </a:r>
            <a:r>
              <a:rPr b="1"/>
              <a:t>Nepalese</a:t>
            </a:r>
            <a:r>
              <a:t> Society of Periodontology and Oral Implantology, </a:t>
            </a:r>
            <a:r>
              <a:rPr b="1"/>
              <a:t>Norwegian</a:t>
            </a:r>
            <a:r>
              <a:t> Society of Periodontology, </a:t>
            </a:r>
            <a:r>
              <a:rPr b="1"/>
              <a:t>Philippine</a:t>
            </a:r>
            <a:r>
              <a:t> Society of Periodontology, </a:t>
            </a:r>
            <a:r>
              <a:rPr b="1"/>
              <a:t>Polish</a:t>
            </a:r>
            <a:r>
              <a:t> Society of Periodontology, </a:t>
            </a:r>
            <a:r>
              <a:rPr b="1"/>
              <a:t>Portuguese</a:t>
            </a:r>
            <a:r>
              <a:t> Periodontology and Implants Society,</a:t>
            </a:r>
            <a:r>
              <a:rPr b="1"/>
              <a:t> Romanian</a:t>
            </a:r>
            <a:r>
              <a:t> Society of Periodontology, </a:t>
            </a:r>
            <a:r>
              <a:rPr b="1"/>
              <a:t>Russian</a:t>
            </a:r>
            <a:r>
              <a:t> Association of Periodontists, </a:t>
            </a:r>
            <a:r>
              <a:rPr b="1"/>
              <a:t>Serbian</a:t>
            </a:r>
            <a:r>
              <a:t> Society of Periodontology, Society of Periodontology (</a:t>
            </a:r>
            <a:r>
              <a:rPr b="1"/>
              <a:t>Singapore</a:t>
            </a:r>
            <a:r>
              <a:t>), </a:t>
            </a:r>
            <a:r>
              <a:rPr b="1"/>
              <a:t>Slovenian</a:t>
            </a:r>
            <a:r>
              <a:t> Society of Periodontology, </a:t>
            </a:r>
            <a:r>
              <a:rPr b="1"/>
              <a:t>Spanish</a:t>
            </a:r>
            <a:r>
              <a:t> Society of Periodontology, </a:t>
            </a:r>
            <a:r>
              <a:rPr b="1"/>
              <a:t>Swiss</a:t>
            </a:r>
            <a:r>
              <a:t> Society of Periodontology, </a:t>
            </a:r>
            <a:r>
              <a:rPr b="1"/>
              <a:t>Swedish</a:t>
            </a:r>
            <a:r>
              <a:t> Society of Periodontology, </a:t>
            </a:r>
            <a:r>
              <a:rPr b="1"/>
              <a:t>Taiwan</a:t>
            </a:r>
            <a:r>
              <a:t> Academy of Periodontology, </a:t>
            </a:r>
            <a:r>
              <a:rPr b="1"/>
              <a:t>Turkish</a:t>
            </a:r>
            <a:r>
              <a:t> Society of Periodontology, </a:t>
            </a:r>
            <a:r>
              <a:rPr b="1"/>
              <a:t>Ukrainian</a:t>
            </a:r>
            <a:r>
              <a:t> Society of Periodontists. This paper is supported by The </a:t>
            </a:r>
            <a:r>
              <a:rPr b="1"/>
              <a:t>American Academy of Periodontology.</a:t>
            </a:r>
            <a:r>
              <a:t> </a:t>
            </a:r>
            <a:endParaRPr sz="1200"/>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Gracias por vuestra atención"/>
          <p:cNvSpPr txBox="1"/>
          <p:nvPr/>
        </p:nvSpPr>
        <p:spPr>
          <a:xfrm>
            <a:off x="2238581" y="3384531"/>
            <a:ext cx="9273180" cy="47317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80000"/>
              </a:lnSpc>
              <a:defRPr spc="-232" sz="11600"/>
            </a:lvl1pPr>
          </a:lstStyle>
          <a:p>
            <a:pPr/>
            <a:r>
              <a:t>Gracias por vuestra atención</a:t>
            </a:r>
          </a:p>
        </p:txBody>
      </p:sp>
      <p:pic>
        <p:nvPicPr>
          <p:cNvPr id="393" name="Juan-Foto-FIN.jpg" descr="Juan-Foto-FIN.jpg"/>
          <p:cNvPicPr>
            <a:picLocks noChangeAspect="1"/>
          </p:cNvPicPr>
          <p:nvPr/>
        </p:nvPicPr>
        <p:blipFill>
          <a:blip r:embed="rId2">
            <a:extLst/>
          </a:blip>
          <a:stretch>
            <a:fillRect/>
          </a:stretch>
        </p:blipFill>
        <p:spPr>
          <a:xfrm>
            <a:off x="14241609" y="0"/>
            <a:ext cx="8673354" cy="1371600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0171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1" baseline="0" cap="none" i="0" spc="0" strike="noStrike" sz="3100" u="none" kumimoji="0" normalizeH="0">
            <a:ln>
              <a:noFill/>
            </a:ln>
            <a:solidFill>
              <a:schemeClr val="accent3">
                <a:hueOff val="914338"/>
                <a:satOff val="31515"/>
                <a:lumOff val="-30790"/>
              </a:schemeClr>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